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Lst>
  <p:sldIdLst>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48" y="34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2EA859A-5692-459D-972F-2C47B22FED9A}" type="datetimeFigureOut">
              <a:rPr lang="en-US" smtClean="0"/>
              <a:pPr/>
              <a:t>5/22/2013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F520C17-DD05-48E4-B579-D3F975CB4645}"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26117015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EA859A-5692-459D-972F-2C47B22FED9A}"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20C17-DD05-48E4-B579-D3F975CB464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173334939"/>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xmlns="" val="37375033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573192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xmlns="" val="36474432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38964355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37128796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18428133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xmlns="" val="10749023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19266492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35417275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16811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BF520C17-DD05-48E4-B579-D3F975CB4645}"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EA859A-5692-459D-972F-2C47B22FED9A}"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xmlns="" val="1995903592"/>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36130824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2EA859A-5692-459D-972F-2C47B22FED9A}" type="datetimeFigureOut">
              <a:rPr/>
              <a:pPr/>
              <a:t>1/29/2013</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F520C17-DD05-48E4-B579-D3F975CB4645}" type="slidenum">
              <a:rPr/>
              <a:pPr/>
              <a:t>‹#›</a:t>
            </a:fld>
            <a:endParaRPr/>
          </a:p>
        </p:txBody>
      </p:sp>
    </p:spTree>
    <p:extLst>
      <p:ext uri="{BB962C8B-B14F-4D97-AF65-F5344CB8AC3E}">
        <p14:creationId xmlns:p14="http://schemas.microsoft.com/office/powerpoint/2010/main" xmlns="" val="82997603"/>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EA859A-5692-459D-972F-2C47B22FED9A}" type="datetimeFigureOut">
              <a:rPr lang="en-US" smtClean="0">
                <a:solidFill>
                  <a:srgbClr val="B13F9A"/>
                </a:solidFill>
              </a:rPr>
              <a:pPr/>
              <a:t>5/22/2013</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BF520C17-DD05-48E4-B579-D3F975CB4645}"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xmlns="" val="18282141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2EA859A-5692-459D-972F-2C47B22FED9A}" type="datetimeFigureOut">
              <a:rPr lang="en-US" smtClean="0">
                <a:solidFill>
                  <a:srgbClr val="B13F9A"/>
                </a:solidFill>
              </a:rPr>
              <a:pPr/>
              <a:t>5/22/2013</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F520C17-DD05-48E4-B579-D3F975CB4645}"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xmlns="" val="3653872918"/>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EA859A-5692-459D-972F-2C47B22FED9A}" type="datetimeFigureOut">
              <a:rPr lang="en-US" smtClean="0">
                <a:solidFill>
                  <a:srgbClr val="B13F9A"/>
                </a:solidFill>
              </a:rPr>
              <a:pPr/>
              <a:t>5/22/2013</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BF520C17-DD05-48E4-B579-D3F975CB4645}"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xmlns="" val="40606754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EA859A-5692-459D-972F-2C47B22FED9A}" type="datetimeFigureOut">
              <a:rPr lang="en-US" smtClean="0">
                <a:solidFill>
                  <a:srgbClr val="B13F9A"/>
                </a:solidFill>
              </a:rPr>
              <a:pPr/>
              <a:t>5/22/2013</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BF520C17-DD05-48E4-B579-D3F975CB4645}"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xmlns="" val="29793529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2EA859A-5692-459D-972F-2C47B22FED9A}" type="datetimeFigureOut">
              <a:rPr lang="en-US" smtClean="0">
                <a:solidFill>
                  <a:srgbClr val="B13F9A"/>
                </a:solidFill>
              </a:rPr>
              <a:pPr/>
              <a:t>5/22/2013</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BF520C17-DD05-48E4-B579-D3F975CB4645}"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xmlns="" val="26812305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2EA859A-5692-459D-972F-2C47B22FED9A}" type="datetimeFigureOut">
              <a:rPr lang="en-US" smtClean="0">
                <a:solidFill>
                  <a:srgbClr val="B13F9A"/>
                </a:solidFill>
              </a:rPr>
              <a:pPr/>
              <a:t>5/22/2013</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BF520C17-DD05-48E4-B579-D3F975CB4645}"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xmlns="" val="36660598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EA859A-5692-459D-972F-2C47B22FED9A}" type="datetimeFigureOut">
              <a:rPr lang="en-US" smtClean="0">
                <a:solidFill>
                  <a:srgbClr val="B13F9A"/>
                </a:solidFill>
              </a:rPr>
              <a:pPr/>
              <a:t>5/22/2013</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BF520C17-DD05-48E4-B579-D3F975CB4645}"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xmlns="" val="35858754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2EA859A-5692-459D-972F-2C47B22FED9A}" type="datetimeFigureOut">
              <a:rPr lang="en-US" smtClean="0">
                <a:solidFill>
                  <a:srgbClr val="F4E7ED"/>
                </a:solidFill>
              </a:rPr>
              <a:pPr/>
              <a:t>5/22/2013</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BF520C17-DD05-48E4-B579-D3F975CB4645}"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xmlns="" val="2086157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2EA859A-5692-459D-972F-2C47B22FED9A}" type="datetimeFigureOut">
              <a:rPr lang="en-US" smtClean="0"/>
              <a:pPr/>
              <a:t>5/22/2013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F520C17-DD05-48E4-B579-D3F975CB4645}" type="slidenum">
              <a:rPr lang="en-US" smtClean="0">
                <a:solidFill>
                  <a:srgbClr val="94C600"/>
                </a:solidFill>
              </a:rPr>
              <a:pPr/>
              <a:t>‹#›</a:t>
            </a:fld>
            <a:endParaRPr lang="en-US">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4699275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EA859A-5692-459D-972F-2C47B22FED9A}" type="datetimeFigureOut">
              <a:rPr lang="en-US" smtClean="0">
                <a:solidFill>
                  <a:srgbClr val="B13F9A"/>
                </a:solidFill>
              </a:rPr>
              <a:pPr/>
              <a:t>5/22/2013</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BF520C17-DD05-48E4-B579-D3F975CB4645}"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xmlns="" val="5574650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2EA859A-5692-459D-972F-2C47B22FED9A}" type="datetimeFigureOut">
              <a:rPr lang="en-US" smtClean="0">
                <a:solidFill>
                  <a:srgbClr val="B13F9A"/>
                </a:solidFill>
              </a:rPr>
              <a:pPr/>
              <a:t>5/22/2013</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F520C17-DD05-48E4-B579-D3F975CB4645}"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xmlns="" val="10009529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1FE84BB-DF4F-4145-8E15-2096E70BAB4D}" type="datetimeFigureOut">
              <a:rPr lang="en-US" smtClean="0">
                <a:solidFill>
                  <a:prstClr val="white">
                    <a:alpha val="50000"/>
                  </a:prstClr>
                </a:solidFill>
              </a:rPr>
              <a:pPr/>
              <a:t>5/22/2013</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7F44576A-B312-4E7C-81DE-8A13D1EC588F}"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a:solidFill>
                <a:prstClr val="white"/>
              </a:solidFill>
            </a:endParaRPr>
          </a:p>
        </p:txBody>
      </p:sp>
    </p:spTree>
    <p:extLst>
      <p:ext uri="{BB962C8B-B14F-4D97-AF65-F5344CB8AC3E}">
        <p14:creationId xmlns:p14="http://schemas.microsoft.com/office/powerpoint/2010/main" xmlns="" val="21169494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FE84BB-DF4F-4145-8E15-2096E70BAB4D}" type="datetimeFigureOut">
              <a:rPr lang="en-US" smtClean="0">
                <a:solidFill>
                  <a:prstClr val="white">
                    <a:alpha val="50000"/>
                  </a:prstClr>
                </a:solidFill>
              </a:rPr>
              <a:pPr/>
              <a:t>5/22/2013</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44576A-B312-4E7C-81DE-8A13D1EC588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xmlns="" val="12487299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E84BB-DF4F-4145-8E15-2096E70BAB4D}" type="datetimeFigureOut">
              <a:rPr lang="en-US" smtClean="0">
                <a:solidFill>
                  <a:prstClr val="white">
                    <a:alpha val="50000"/>
                  </a:prstClr>
                </a:solidFill>
              </a:rPr>
              <a:pPr/>
              <a:t>5/22/2013</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44576A-B312-4E7C-81DE-8A13D1EC588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xmlns="" val="4298892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1FE84BB-DF4F-4145-8E15-2096E70BAB4D}" type="datetimeFigureOut">
              <a:rPr lang="en-US" smtClean="0">
                <a:solidFill>
                  <a:prstClr val="white">
                    <a:alpha val="50000"/>
                  </a:prstClr>
                </a:solidFill>
              </a:rPr>
              <a:pPr/>
              <a:t>5/22/2013</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F44576A-B312-4E7C-81DE-8A13D1EC588F}"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523845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1FE84BB-DF4F-4145-8E15-2096E70BAB4D}" type="datetimeFigureOut">
              <a:rPr lang="en-US" smtClean="0">
                <a:solidFill>
                  <a:prstClr val="white">
                    <a:alpha val="50000"/>
                  </a:prstClr>
                </a:solidFill>
              </a:rPr>
              <a:pPr/>
              <a:t>5/22/2013</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7F44576A-B312-4E7C-81DE-8A13D1EC588F}"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0124034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FE84BB-DF4F-4145-8E15-2096E70BAB4D}" type="datetimeFigureOut">
              <a:rPr lang="en-US" smtClean="0">
                <a:solidFill>
                  <a:prstClr val="white">
                    <a:alpha val="50000"/>
                  </a:prstClr>
                </a:solidFill>
              </a:rPr>
              <a:pPr/>
              <a:t>5/22/2013</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7F44576A-B312-4E7C-81DE-8A13D1EC588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xmlns="" val="36902530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E84BB-DF4F-4145-8E15-2096E70BAB4D}" type="datetimeFigureOut">
              <a:rPr lang="en-US" smtClean="0">
                <a:solidFill>
                  <a:prstClr val="white">
                    <a:alpha val="50000"/>
                  </a:prstClr>
                </a:solidFill>
              </a:rPr>
              <a:pPr/>
              <a:t>5/22/2013</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7F44576A-B312-4E7C-81DE-8A13D1EC588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xmlns="" val="36766231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E84BB-DF4F-4145-8E15-2096E70BAB4D}" type="datetimeFigureOut">
              <a:rPr lang="en-US" smtClean="0">
                <a:solidFill>
                  <a:prstClr val="white">
                    <a:alpha val="50000"/>
                  </a:prstClr>
                </a:solidFill>
              </a:rPr>
              <a:pPr/>
              <a:t>5/22/2013</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F44576A-B312-4E7C-81DE-8A13D1EC588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xmlns="" val="162624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EA859A-5692-459D-972F-2C47B22FED9A}"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21615692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E84BB-DF4F-4145-8E15-2096E70BAB4D}" type="datetimeFigureOut">
              <a:rPr lang="en-US" smtClean="0">
                <a:solidFill>
                  <a:prstClr val="white">
                    <a:alpha val="50000"/>
                  </a:prstClr>
                </a:solidFill>
              </a:rPr>
              <a:pPr/>
              <a:t>5/22/2013</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F44576A-B312-4E7C-81DE-8A13D1EC588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xmlns="" val="31253916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E84BB-DF4F-4145-8E15-2096E70BAB4D}" type="datetimeFigureOut">
              <a:rPr lang="en-US" smtClean="0">
                <a:solidFill>
                  <a:prstClr val="white">
                    <a:alpha val="50000"/>
                  </a:prstClr>
                </a:solidFill>
              </a:rPr>
              <a:pPr/>
              <a:t>5/22/2013</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44576A-B312-4E7C-81DE-8A13D1EC588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xmlns="" val="39551265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E84BB-DF4F-4145-8E15-2096E70BAB4D}" type="datetimeFigureOut">
              <a:rPr lang="en-US" smtClean="0">
                <a:solidFill>
                  <a:prstClr val="white">
                    <a:alpha val="50000"/>
                  </a:prstClr>
                </a:solidFill>
              </a:rPr>
              <a:pPr/>
              <a:t>5/22/2013</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44576A-B312-4E7C-81DE-8A13D1EC588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xmlns="" val="849193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A859A-5692-459D-972F-2C47B22FED9A}"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1030684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2EA859A-5692-459D-972F-2C47B22FED9A}"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47790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EA859A-5692-459D-972F-2C47B22FED9A}" type="datetimeFigureOut">
              <a:rPr lang="en-US" smtClean="0"/>
              <a:pPr/>
              <a:t>5/22/2013</a:t>
            </a:fld>
            <a:endParaRPr lang="en-US"/>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838425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EA859A-5692-459D-972F-2C47B22FED9A}"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solidFill>
                <a:srgbClr val="94C600"/>
              </a:solidFill>
            </a:endParaRPr>
          </a:p>
        </p:txBody>
      </p:sp>
      <p:sp>
        <p:nvSpPr>
          <p:cNvPr id="5" name="Slide Number Placeholder 4"/>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3736034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A859A-5692-459D-972F-2C47B22FED9A}" type="datetimeFigureOut">
              <a:rPr lang="en-US" smtClean="0"/>
              <a:pPr/>
              <a:t>5/22/2013</a:t>
            </a:fld>
            <a:endParaRPr lang="en-US"/>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4856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82EA859A-5692-459D-972F-2C47B22FED9A}" type="datetimeFigureOut">
              <a:rPr lang="en-US" smtClean="0"/>
              <a:pPr/>
              <a:t>5/22/2013</a:t>
            </a:fld>
            <a:endParaRPr lang="en-US"/>
          </a:p>
        </p:txBody>
      </p:sp>
      <p:sp>
        <p:nvSpPr>
          <p:cNvPr id="7" name="Slide Number Placeholder 6"/>
          <p:cNvSpPr>
            <a:spLocks noGrp="1"/>
          </p:cNvSpPr>
          <p:nvPr>
            <p:ph type="sldNum" sz="quarter" idx="12"/>
          </p:nvPr>
        </p:nvSpPr>
        <p:spPr/>
        <p:txBody>
          <a:bodyPr/>
          <a:lstStyle/>
          <a:p>
            <a:fld id="{BF520C17-DD05-48E4-B579-D3F975CB4645}"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14214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2EA859A-5692-459D-972F-2C47B22FED9A}"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F520C17-DD05-48E4-B579-D3F975CB4645}"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375184836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A859A-5692-459D-972F-2C47B22FED9A}" type="datetimeFigureOut">
              <a:rPr lang="en-US" smtClean="0"/>
              <a:pPr/>
              <a:t>5/22/2013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260821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A859A-5692-459D-972F-2C47B22FED9A}"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2721817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A859A-5692-459D-972F-2C47B22FED9A}"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1007635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F520C17-DD05-48E4-B579-D3F975CB464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xmlns="" val="2766241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4250182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1337124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4245009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2EA859A-5692-459D-972F-2C47B22FED9A}" type="datetimeFigureOut">
              <a:rPr lang="en-US" smtClean="0">
                <a:solidFill>
                  <a:srgbClr val="438086"/>
                </a:solidFill>
              </a:rPr>
              <a:pPr/>
              <a:t>5/22/2013</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F520C17-DD05-48E4-B579-D3F975CB4645}"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2130871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930908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312495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2EA859A-5692-459D-972F-2C47B22FED9A}" type="datetimeFigureOut">
              <a:rPr lang="en-US" smtClean="0"/>
              <a:pPr/>
              <a:t>5/22/2013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F520C17-DD05-48E4-B579-D3F975CB464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315712161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1061230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2356916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669147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2401207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2EA859A-5692-459D-972F-2C47B22FED9A}" type="datetimeFigureOut">
              <a:rPr lang="en-US" smtClean="0">
                <a:solidFill>
                  <a:srgbClr val="465E9C"/>
                </a:solidFill>
              </a:rPr>
              <a:pPr/>
              <a:t>5/22/2013</a:t>
            </a:fld>
            <a:endParaRPr lang="en-US">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F520C17-DD05-48E4-B579-D3F975CB464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xmlns="" val="1565559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465E9C"/>
                </a:solidFill>
              </a:rPr>
              <a:pPr/>
              <a:t>5/22/2013</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xmlns="" val="1330364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465E9C"/>
                </a:solidFill>
              </a:rPr>
              <a:pPr/>
              <a:t>5/22/2013</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xmlns="" val="1940671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2EA859A-5692-459D-972F-2C47B22FED9A}" type="datetimeFigureOut">
              <a:rPr lang="en-US" smtClean="0">
                <a:solidFill>
                  <a:srgbClr val="465E9C"/>
                </a:solidFill>
              </a:rPr>
              <a:pPr/>
              <a:t>5/22/2013</a:t>
            </a:fld>
            <a:endParaRPr lang="en-US">
              <a:solidFill>
                <a:srgbClr val="465E9C"/>
              </a:solidFill>
            </a:endParaRPr>
          </a:p>
        </p:txBody>
      </p:sp>
      <p:sp>
        <p:nvSpPr>
          <p:cNvPr id="6" name="Footer Placeholder 5"/>
          <p:cNvSpPr>
            <a:spLocks noGrp="1"/>
          </p:cNvSpPr>
          <p:nvPr>
            <p:ph type="ftr" sz="quarter" idx="11"/>
          </p:nvPr>
        </p:nvSpPr>
        <p:spPr/>
        <p:txBody>
          <a:bodyPr/>
          <a:lstStyle/>
          <a:p>
            <a:endParaRPr lang="en-US">
              <a:solidFill>
                <a:srgbClr val="465E9C"/>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solidFill>
                  <a:srgbClr val="465E9C"/>
                </a:solidFill>
              </a:rPr>
              <a:pPr/>
              <a:t>‹#›</a:t>
            </a:fld>
            <a:endParaRPr lang="en-US">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67106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2EA859A-5692-459D-972F-2C47B22FED9A}" type="datetimeFigureOut">
              <a:rPr lang="en-US" smtClean="0">
                <a:solidFill>
                  <a:srgbClr val="465E9C"/>
                </a:solidFill>
              </a:rPr>
              <a:pPr/>
              <a:t>5/22/2013</a:t>
            </a:fld>
            <a:endParaRPr lang="en-US">
              <a:solidFill>
                <a:srgbClr val="465E9C"/>
              </a:solidFill>
            </a:endParaRPr>
          </a:p>
        </p:txBody>
      </p:sp>
      <p:sp>
        <p:nvSpPr>
          <p:cNvPr id="8" name="Footer Placeholder 7"/>
          <p:cNvSpPr>
            <a:spLocks noGrp="1"/>
          </p:cNvSpPr>
          <p:nvPr>
            <p:ph type="ftr" sz="quarter" idx="11"/>
          </p:nvPr>
        </p:nvSpPr>
        <p:spPr/>
        <p:txBody>
          <a:bodyPr/>
          <a:lstStyle/>
          <a:p>
            <a:endParaRPr lang="en-US">
              <a:solidFill>
                <a:srgbClr val="465E9C"/>
              </a:solidFill>
            </a:endParaRPr>
          </a:p>
        </p:txBody>
      </p:sp>
      <p:sp>
        <p:nvSpPr>
          <p:cNvPr id="9" name="Slide Number Placeholder 8"/>
          <p:cNvSpPr>
            <a:spLocks noGrp="1"/>
          </p:cNvSpPr>
          <p:nvPr>
            <p:ph type="sldNum" sz="quarter" idx="12"/>
          </p:nvPr>
        </p:nvSpPr>
        <p:spPr/>
        <p:txBody>
          <a:bodyPr/>
          <a:lstStyle/>
          <a:p>
            <a:fld id="{BF520C17-DD05-48E4-B579-D3F975CB4645}" type="slidenum">
              <a:rPr lang="en-US" smtClean="0">
                <a:solidFill>
                  <a:srgbClr val="465E9C"/>
                </a:solidFill>
              </a:rPr>
              <a:pPr/>
              <a:t>‹#›</a:t>
            </a:fld>
            <a:endParaRPr lang="en-US">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21088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EA859A-5692-459D-972F-2C47B22FED9A}" type="datetimeFigureOut">
              <a:rPr lang="en-US" smtClean="0">
                <a:solidFill>
                  <a:srgbClr val="465E9C"/>
                </a:solidFill>
              </a:rPr>
              <a:pPr/>
              <a:t>5/22/2013</a:t>
            </a:fld>
            <a:endParaRPr lang="en-US">
              <a:solidFill>
                <a:srgbClr val="465E9C"/>
              </a:solidFill>
            </a:endParaRPr>
          </a:p>
        </p:txBody>
      </p:sp>
      <p:sp>
        <p:nvSpPr>
          <p:cNvPr id="4" name="Footer Placeholder 3"/>
          <p:cNvSpPr>
            <a:spLocks noGrp="1"/>
          </p:cNvSpPr>
          <p:nvPr>
            <p:ph type="ftr" sz="quarter" idx="11"/>
          </p:nvPr>
        </p:nvSpPr>
        <p:spPr/>
        <p:txBody>
          <a:bodyPr/>
          <a:lstStyle/>
          <a:p>
            <a:endParaRPr lang="en-US">
              <a:solidFill>
                <a:srgbClr val="465E9C"/>
              </a:solidFill>
            </a:endParaRPr>
          </a:p>
        </p:txBody>
      </p:sp>
      <p:sp>
        <p:nvSpPr>
          <p:cNvPr id="5" name="Slide Number Placeholder 4"/>
          <p:cNvSpPr>
            <a:spLocks noGrp="1"/>
          </p:cNvSpPr>
          <p:nvPr>
            <p:ph type="sldNum" sz="quarter" idx="12"/>
          </p:nvPr>
        </p:nvSpPr>
        <p:spPr/>
        <p:txBody>
          <a:bodyPr/>
          <a:lstStyle/>
          <a:p>
            <a:fld id="{BF520C17-DD05-48E4-B579-D3F975CB464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xmlns="" val="315917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2EA859A-5692-459D-972F-2C47B22FED9A}"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20C17-DD05-48E4-B579-D3F975CB4645}"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147195738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A859A-5692-459D-972F-2C47B22FED9A}" type="datetimeFigureOut">
              <a:rPr lang="en-US" smtClean="0">
                <a:solidFill>
                  <a:srgbClr val="465E9C"/>
                </a:solidFill>
              </a:rPr>
              <a:pPr/>
              <a:t>5/22/2013</a:t>
            </a:fld>
            <a:endParaRPr lang="en-US">
              <a:solidFill>
                <a:srgbClr val="465E9C"/>
              </a:solidFill>
            </a:endParaRPr>
          </a:p>
        </p:txBody>
      </p:sp>
      <p:sp>
        <p:nvSpPr>
          <p:cNvPr id="3" name="Footer Placeholder 2"/>
          <p:cNvSpPr>
            <a:spLocks noGrp="1"/>
          </p:cNvSpPr>
          <p:nvPr>
            <p:ph type="ftr" sz="quarter" idx="11"/>
          </p:nvPr>
        </p:nvSpPr>
        <p:spPr/>
        <p:txBody>
          <a:bodyPr/>
          <a:lstStyle/>
          <a:p>
            <a:endParaRPr lang="en-US">
              <a:solidFill>
                <a:srgbClr val="465E9C"/>
              </a:solidFill>
            </a:endParaRPr>
          </a:p>
        </p:txBody>
      </p:sp>
      <p:sp>
        <p:nvSpPr>
          <p:cNvPr id="4" name="Slide Number Placeholder 3"/>
          <p:cNvSpPr>
            <a:spLocks noGrp="1"/>
          </p:cNvSpPr>
          <p:nvPr>
            <p:ph type="sldNum" sz="quarter" idx="12"/>
          </p:nvPr>
        </p:nvSpPr>
        <p:spPr/>
        <p:txBody>
          <a:bodyPr/>
          <a:lstStyle/>
          <a:p>
            <a:fld id="{BF520C17-DD05-48E4-B579-D3F975CB464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xmlns="" val="3575955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82EA859A-5692-459D-972F-2C47B22FED9A}" type="datetimeFigureOut">
              <a:rPr lang="en-US" smtClean="0">
                <a:solidFill>
                  <a:srgbClr val="465E9C"/>
                </a:solidFill>
              </a:rPr>
              <a:pPr/>
              <a:t>5/22/2013</a:t>
            </a:fld>
            <a:endParaRPr lang="en-US">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BF520C17-DD05-48E4-B579-D3F975CB464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xmlns="" val="705618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2EA859A-5692-459D-972F-2C47B22FED9A}" type="datetimeFigureOut">
              <a:rPr lang="en-US" smtClean="0">
                <a:solidFill>
                  <a:srgbClr val="465E9C"/>
                </a:solidFill>
              </a:rPr>
              <a:pPr/>
              <a:t>5/22/2013</a:t>
            </a:fld>
            <a:endParaRPr lang="en-US">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BF520C17-DD05-48E4-B579-D3F975CB464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xmlns="" val="14671646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465E9C"/>
                </a:solidFill>
              </a:rPr>
              <a:pPr/>
              <a:t>5/22/2013</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xmlns="" val="597039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465E9C"/>
                </a:solidFill>
              </a:rPr>
              <a:pPr/>
              <a:t>5/22/2013</a:t>
            </a:fld>
            <a:endParaRPr lang="en-US">
              <a:solidFill>
                <a:srgbClr val="465E9C"/>
              </a:solidFill>
            </a:endParaRPr>
          </a:p>
        </p:txBody>
      </p:sp>
      <p:sp>
        <p:nvSpPr>
          <p:cNvPr id="5" name="Footer Placeholder 4"/>
          <p:cNvSpPr>
            <a:spLocks noGrp="1"/>
          </p:cNvSpPr>
          <p:nvPr>
            <p:ph type="ftr" sz="quarter" idx="11"/>
          </p:nvPr>
        </p:nvSpPr>
        <p:spPr/>
        <p:txBody>
          <a:bodyPr/>
          <a:lstStyle/>
          <a:p>
            <a:endParaRPr lang="en-US">
              <a:solidFill>
                <a:srgbClr val="465E9C"/>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xmlns="" val="86279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073E87"/>
                </a:solidFill>
              </a:rPr>
              <a:pPr/>
              <a:t>5/22/2013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2440749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073E87"/>
                </a:solidFill>
              </a:rPr>
              <a:pPr/>
              <a:t>5/22/2013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999440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073E87"/>
                </a:solidFill>
              </a:rPr>
              <a:pPr/>
              <a:t>5/22/2013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2557311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2EA859A-5692-459D-972F-2C47B22FED9A}" type="datetimeFigureOut">
              <a:rPr lang="en-US" smtClean="0">
                <a:solidFill>
                  <a:srgbClr val="073E87"/>
                </a:solidFill>
              </a:rPr>
              <a:pPr/>
              <a:t>5/22/2013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760949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EA859A-5692-459D-972F-2C47B22FED9A}" type="datetimeFigureOut">
              <a:rPr lang="en-US" smtClean="0">
                <a:solidFill>
                  <a:srgbClr val="073E87"/>
                </a:solidFill>
              </a:rPr>
              <a:pPr/>
              <a:t>5/22/2013</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BF520C17-DD05-48E4-B579-D3F975CB464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24649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2EA859A-5692-459D-972F-2C47B22FED9A}" type="datetimeFigureOut">
              <a:rPr lang="en-US" smtClean="0"/>
              <a:pPr/>
              <a:t>5/22/2013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F520C17-DD05-48E4-B579-D3F975CB4645}"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xmlns="" val="174938297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EA859A-5692-459D-972F-2C47B22FED9A}" type="datetimeFigureOut">
              <a:rPr lang="en-US" smtClean="0">
                <a:solidFill>
                  <a:srgbClr val="073E87"/>
                </a:solidFill>
              </a:rPr>
              <a:pPr/>
              <a:t>5/22/2013</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BF520C17-DD05-48E4-B579-D3F975CB464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10387001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82EA859A-5692-459D-972F-2C47B22FED9A}" type="datetimeFigureOut">
              <a:rPr lang="en-US" smtClean="0">
                <a:solidFill>
                  <a:srgbClr val="073E87"/>
                </a:solidFill>
              </a:rPr>
              <a:pPr/>
              <a:t>5/22/2013</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BF520C17-DD05-48E4-B579-D3F975CB464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25195275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82EA859A-5692-459D-972F-2C47B22FED9A}" type="datetimeFigureOut">
              <a:rPr lang="en-US" smtClean="0">
                <a:solidFill>
                  <a:srgbClr val="073E87"/>
                </a:solidFill>
              </a:rPr>
              <a:pPr/>
              <a:t>5/22/2013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6665685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A859A-5692-459D-972F-2C47B22FED9A}" type="datetimeFigureOut">
              <a:rPr lang="en-US" smtClean="0">
                <a:solidFill>
                  <a:srgbClr val="073E87"/>
                </a:solidFill>
              </a:rPr>
              <a:pPr/>
              <a:t>5/22/2013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xmlns="" val="3789366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073E87"/>
                </a:solidFill>
              </a:rPr>
              <a:pPr/>
              <a:t>5/22/2013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xmlns="" val="9606777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073E87"/>
                </a:solidFill>
              </a:rPr>
              <a:pPr/>
              <a:t>5/22/2013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9572140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xmlns="" val="38336981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1380452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xmlns="" val="4151796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662519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EA859A-5692-459D-972F-2C47B22FED9A}"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F520C17-DD05-48E4-B579-D3F975CB464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7301978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4059831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25955967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xmlns="" val="3393938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3222586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843637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24172417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2110510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2EA859A-5692-459D-972F-2C47B22FED9A}" type="datetimeFigureOut">
              <a:rPr lang="en-US" smtClean="0">
                <a:solidFill>
                  <a:srgbClr val="575F6D"/>
                </a:solidFill>
              </a:rPr>
              <a:pPr/>
              <a:t>5/22/2013</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87169388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2EA859A-5692-459D-972F-2C47B22FED9A}" type="datetimeFigureOut">
              <a:rPr lang="en-US" smtClean="0">
                <a:solidFill>
                  <a:srgbClr val="575F6D"/>
                </a:solidFill>
              </a:rPr>
              <a:pPr/>
              <a:t>5/22/2013</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F520C17-DD05-48E4-B579-D3F975CB464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xmlns="" val="28219961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2EA859A-5692-459D-972F-2C47B22FED9A}" type="datetimeFigureOut">
              <a:rPr lang="en-US" smtClean="0">
                <a:solidFill>
                  <a:srgbClr val="FFF39D"/>
                </a:solidFill>
              </a:rPr>
              <a:pPr/>
              <a:t>5/22/2013</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201778643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82EA859A-5692-459D-972F-2C47B22FED9A}" type="datetimeFigureOut">
              <a:rPr lang="en-US" smtClean="0"/>
              <a:pPr/>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2176764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2EA859A-5692-459D-972F-2C47B22FED9A}" type="datetimeFigureOut">
              <a:rPr lang="en-US" smtClean="0">
                <a:solidFill>
                  <a:srgbClr val="575F6D"/>
                </a:solidFill>
              </a:rPr>
              <a:pPr/>
              <a:t>5/22/2013</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15956484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2EA859A-5692-459D-972F-2C47B22FED9A}" type="datetimeFigureOut">
              <a:rPr lang="en-US" smtClean="0">
                <a:solidFill>
                  <a:srgbClr val="575F6D"/>
                </a:solidFill>
              </a:rPr>
              <a:pPr/>
              <a:t>5/22/2013</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F520C17-DD05-48E4-B579-D3F975CB464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853891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2EA859A-5692-459D-972F-2C47B22FED9A}" type="datetimeFigureOut">
              <a:rPr lang="en-US" smtClean="0">
                <a:solidFill>
                  <a:srgbClr val="575F6D"/>
                </a:solidFill>
              </a:rPr>
              <a:pPr/>
              <a:t>5/22/2013</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F520C17-DD05-48E4-B579-D3F975CB464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xmlns="" val="3057557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A859A-5692-459D-972F-2C47B22FED9A}" type="datetimeFigureOut">
              <a:rPr lang="en-US" smtClean="0">
                <a:solidFill>
                  <a:srgbClr val="575F6D"/>
                </a:solidFill>
              </a:rPr>
              <a:pPr/>
              <a:t>5/22/2013</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4473615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2EA859A-5692-459D-972F-2C47B22FED9A}" type="datetimeFigureOut">
              <a:rPr lang="en-US" smtClean="0">
                <a:solidFill>
                  <a:srgbClr val="575F6D"/>
                </a:solidFill>
              </a:rPr>
              <a:pPr/>
              <a:t>5/22/2013</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F520C17-DD05-48E4-B579-D3F975CB464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xmlns="" val="826195790"/>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82EA859A-5692-459D-972F-2C47B22FED9A}" type="datetimeFigureOut">
              <a:rPr lang="en-US" smtClean="0">
                <a:solidFill>
                  <a:srgbClr val="575F6D"/>
                </a:solidFill>
              </a:rPr>
              <a:pPr/>
              <a:t>5/22/2013</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F520C17-DD05-48E4-B579-D3F975CB464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xmlns="" val="17316506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575F6D"/>
                </a:solidFill>
              </a:rPr>
              <a:pPr/>
              <a:t>5/22/2013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32857453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575F6D"/>
                </a:solidFill>
              </a:rPr>
              <a:pPr/>
              <a:t>5/22/2013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37360546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303030">
                    <a:lumMod val="90000"/>
                    <a:lumOff val="10000"/>
                  </a:srgbClr>
                </a:solidFill>
              </a:rPr>
              <a:pPr/>
              <a:t>5/22/2013</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7770523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303030">
                    <a:lumMod val="90000"/>
                    <a:lumOff val="10000"/>
                  </a:srgbClr>
                </a:solidFill>
              </a:rPr>
              <a:pPr/>
              <a:t>5/22/2013</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294460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F520C17-DD05-48E4-B579-D3F975CB4645}"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82EA859A-5692-459D-972F-2C47B22FED9A}" type="datetimeFigureOut">
              <a:rPr lang="en-US" smtClean="0"/>
              <a:pPr/>
              <a:t>5/22/2013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xmlns="" val="800132248"/>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303030">
                    <a:lumMod val="90000"/>
                    <a:lumOff val="10000"/>
                  </a:srgbClr>
                </a:solidFill>
              </a:rPr>
              <a:pPr/>
              <a:t>5/22/2013</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6233661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EA859A-5692-459D-972F-2C47B22FED9A}" type="datetimeFigureOut">
              <a:rPr lang="en-US" smtClean="0">
                <a:solidFill>
                  <a:srgbClr val="303030">
                    <a:lumMod val="90000"/>
                    <a:lumOff val="10000"/>
                  </a:srgbClr>
                </a:solidFill>
              </a:rPr>
              <a:pPr/>
              <a:t>5/22/2013</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576667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EA859A-5692-459D-972F-2C47B22FED9A}" type="datetimeFigureOut">
              <a:rPr lang="en-US" smtClean="0">
                <a:solidFill>
                  <a:srgbClr val="303030">
                    <a:lumMod val="90000"/>
                    <a:lumOff val="10000"/>
                  </a:srgbClr>
                </a:solidFill>
              </a:rPr>
              <a:pPr/>
              <a:t>5/22/2013</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F520C17-DD05-48E4-B579-D3F975CB4645}"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90580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EA859A-5692-459D-972F-2C47B22FED9A}" type="datetimeFigureOut">
              <a:rPr lang="en-US" smtClean="0">
                <a:solidFill>
                  <a:srgbClr val="303030">
                    <a:lumMod val="90000"/>
                    <a:lumOff val="10000"/>
                  </a:srgbClr>
                </a:solidFill>
              </a:rPr>
              <a:pPr/>
              <a:t>5/22/2013</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F520C17-DD05-48E4-B579-D3F975CB464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16726272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A859A-5692-459D-972F-2C47B22FED9A}" type="datetimeFigureOut">
              <a:rPr lang="en-US" smtClean="0">
                <a:solidFill>
                  <a:srgbClr val="303030">
                    <a:lumMod val="90000"/>
                    <a:lumOff val="10000"/>
                  </a:srgbClr>
                </a:solidFill>
              </a:rPr>
              <a:pPr/>
              <a:t>5/22/2013</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F520C17-DD05-48E4-B579-D3F975CB464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837769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A859A-5692-459D-972F-2C47B22FED9A}" type="datetimeFigureOut">
              <a:rPr lang="en-US" smtClean="0">
                <a:solidFill>
                  <a:srgbClr val="303030">
                    <a:lumMod val="90000"/>
                    <a:lumOff val="10000"/>
                  </a:srgbClr>
                </a:solidFill>
              </a:rPr>
              <a:pPr/>
              <a:t>5/22/2013</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920931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A859A-5692-459D-972F-2C47B22FED9A}" type="datetimeFigureOut">
              <a:rPr lang="en-US" smtClean="0">
                <a:solidFill>
                  <a:srgbClr val="303030">
                    <a:lumMod val="90000"/>
                    <a:lumOff val="10000"/>
                  </a:srgbClr>
                </a:solidFill>
              </a:rPr>
              <a:pPr/>
              <a:t>5/22/2013</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13563837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303030">
                    <a:lumMod val="90000"/>
                    <a:lumOff val="10000"/>
                  </a:srgbClr>
                </a:solidFill>
              </a:rPr>
              <a:pPr/>
              <a:t>5/22/2013</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12002448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303030">
                    <a:lumMod val="90000"/>
                    <a:lumOff val="10000"/>
                  </a:srgbClr>
                </a:solidFill>
              </a:rPr>
              <a:pPr/>
              <a:t>5/22/2013</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xmlns="" val="17222506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F520C17-DD05-48E4-B579-D3F975CB464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xmlns="" val="287119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BF520C17-DD05-48E4-B579-D3F975CB464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82EA859A-5692-459D-972F-2C47B22FED9A}" type="datetimeFigureOut">
              <a:rPr lang="en-US" smtClean="0"/>
              <a:pPr/>
              <a:t>5/22/2013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xmlns="" val="1454908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25347669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23237766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14244122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2EA859A-5692-459D-972F-2C47B22FED9A}" type="datetimeFigureOut">
              <a:rPr lang="en-US" smtClean="0">
                <a:solidFill>
                  <a:srgbClr val="438086"/>
                </a:solidFill>
              </a:rPr>
              <a:pPr/>
              <a:t>5/22/2013</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F520C17-DD05-48E4-B579-D3F975CB4645}"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xmlns="" val="35943309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17267195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30139378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16921409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11113835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9736134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34962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2EA859A-5692-459D-972F-2C47B22FED9A}" type="datetimeFigureOut">
              <a:rPr lang="en-US" smtClean="0"/>
              <a:pPr/>
              <a:t>5/22/2013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F520C17-DD05-48E4-B579-D3F975CB4645}"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xmlns="" val="3072589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xmlns="" val="187077533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2EA859A-5692-459D-972F-2C47B22FED9A}" type="datetimeFigureOut">
              <a:rPr lang="en-US" smtClean="0">
                <a:solidFill>
                  <a:srgbClr val="B13F9A"/>
                </a:solidFill>
              </a:rPr>
              <a:pPr/>
              <a:t>5/22/2013</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F520C17-DD05-48E4-B579-D3F975CB4645}"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xmlns="" val="216274544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1FE84BB-DF4F-4145-8E15-2096E70BAB4D}" type="datetimeFigureOut">
              <a:rPr lang="en-US" smtClean="0">
                <a:solidFill>
                  <a:prstClr val="white">
                    <a:alpha val="50000"/>
                  </a:prstClr>
                </a:solidFill>
              </a:rPr>
              <a:pPr/>
              <a:t>5/22/2013</a:t>
            </a:fld>
            <a:endParaRPr lang="en-US">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7F44576A-B312-4E7C-81DE-8A13D1EC588F}"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solidFill>
                <a:prstClr val="white"/>
              </a:solidFill>
            </a:endParaRPr>
          </a:p>
        </p:txBody>
      </p:sp>
    </p:spTree>
    <p:extLst>
      <p:ext uri="{BB962C8B-B14F-4D97-AF65-F5344CB8AC3E}">
        <p14:creationId xmlns:p14="http://schemas.microsoft.com/office/powerpoint/2010/main" xmlns="" val="1901836607"/>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2EA859A-5692-459D-972F-2C47B22FED9A}" type="datetimeFigureOut">
              <a:rPr lang="en-US" smtClean="0"/>
              <a:pPr/>
              <a:t>5/22/2013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2520680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25214115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2EA859A-5692-459D-972F-2C47B22FED9A}" type="datetimeFigureOut">
              <a:rPr lang="en-US" smtClean="0">
                <a:solidFill>
                  <a:srgbClr val="465E9C"/>
                </a:solidFill>
              </a:rPr>
              <a:pPr/>
              <a:t>5/22/2013</a:t>
            </a:fld>
            <a:endParaRPr lang="en-US">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F520C17-DD05-48E4-B579-D3F975CB4645}" type="slidenum">
              <a:rPr lang="en-US" smtClean="0">
                <a:solidFill>
                  <a:srgbClr val="465E9C"/>
                </a:solidFill>
              </a:rPr>
              <a:pPr/>
              <a:t>‹#›</a:t>
            </a:fld>
            <a:endParaRPr lang="en-US">
              <a:solidFill>
                <a:srgbClr val="465E9C"/>
              </a:solidFill>
            </a:endParaRPr>
          </a:p>
        </p:txBody>
      </p:sp>
    </p:spTree>
    <p:extLst>
      <p:ext uri="{BB962C8B-B14F-4D97-AF65-F5344CB8AC3E}">
        <p14:creationId xmlns:p14="http://schemas.microsoft.com/office/powerpoint/2010/main" xmlns="" val="31999458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2EA859A-5692-459D-972F-2C47B22FED9A}" type="datetimeFigureOut">
              <a:rPr lang="en-US" smtClean="0">
                <a:solidFill>
                  <a:srgbClr val="073E87"/>
                </a:solidFill>
              </a:rPr>
              <a:pPr/>
              <a:t>5/22/2013</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F520C17-DD05-48E4-B579-D3F975CB4645}"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4273888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2EA859A-5692-459D-972F-2C47B22FED9A}" type="datetimeFigureOut">
              <a:rPr lang="en-US" smtClean="0">
                <a:solidFill>
                  <a:srgbClr val="E7DEC9">
                    <a:shade val="50000"/>
                    <a:satMod val="200000"/>
                  </a:srgbClr>
                </a:solidFill>
              </a:rPr>
              <a:pPr/>
              <a:t>5/22/2013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F520C17-DD05-48E4-B579-D3F975CB4645}"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xmlns="" val="28606397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2EA859A-5692-459D-972F-2C47B22FED9A}" type="datetimeFigureOut">
              <a:rPr lang="en-US" smtClean="0">
                <a:solidFill>
                  <a:srgbClr val="575F6D"/>
                </a:solidFill>
              </a:rPr>
              <a:pPr/>
              <a:t>5/22/2013</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39764125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2EA859A-5692-459D-972F-2C47B22FED9A}" type="datetimeFigureOut">
              <a:rPr lang="en-US" smtClean="0">
                <a:solidFill>
                  <a:srgbClr val="303030">
                    <a:lumMod val="90000"/>
                    <a:lumOff val="10000"/>
                  </a:srgbClr>
                </a:solidFill>
              </a:rPr>
              <a:pPr/>
              <a:t>5/22/2013</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520C17-DD05-48E4-B579-D3F975CB4645}"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6784776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2EA859A-5692-459D-972F-2C47B22FED9A}" type="datetimeFigureOut">
              <a:rPr lang="en-US" smtClean="0">
                <a:solidFill>
                  <a:srgbClr val="438086"/>
                </a:solidFill>
              </a:rPr>
              <a:pPr/>
              <a:t>5/22/2013</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F520C17-DD05-48E4-B579-D3F975CB4645}" type="slidenum">
              <a:rPr lang="en-US" smtClean="0"/>
              <a:pPr/>
              <a:t>‹#›</a:t>
            </a:fld>
            <a:endParaRPr lang="en-US"/>
          </a:p>
        </p:txBody>
      </p:sp>
    </p:spTree>
    <p:extLst>
      <p:ext uri="{BB962C8B-B14F-4D97-AF65-F5344CB8AC3E}">
        <p14:creationId xmlns:p14="http://schemas.microsoft.com/office/powerpoint/2010/main" xmlns="" val="112714327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6.jpeg"/><Relationship Id="rId1" Type="http://schemas.openxmlformats.org/officeDocument/2006/relationships/slideLayout" Target="../slideLayouts/slideLayout101.xml"/><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7.jpeg"/><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5.jpeg"/><Relationship Id="rId1" Type="http://schemas.openxmlformats.org/officeDocument/2006/relationships/slideLayout" Target="../slideLayouts/slideLayout90.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bn-BD" sz="11500" dirty="0" smtClean="0">
                <a:solidFill>
                  <a:schemeClr val="tx1">
                    <a:lumMod val="95000"/>
                    <a:lumOff val="5000"/>
                  </a:schemeClr>
                </a:solidFill>
              </a:rPr>
              <a:t>ধন্যবাদ</a:t>
            </a:r>
            <a:endParaRPr lang="en-US" sz="11500" dirty="0">
              <a:solidFill>
                <a:schemeClr val="tx1">
                  <a:lumMod val="95000"/>
                  <a:lumOff val="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2342388"/>
            <a:ext cx="5943600" cy="39822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42936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bn-BD" sz="6600" dirty="0" smtClean="0"/>
              <a:t>এম আর আই</a:t>
            </a:r>
            <a:endParaRPr lang="en-US" sz="6600" dirty="0"/>
          </a:p>
        </p:txBody>
      </p:sp>
      <p:sp>
        <p:nvSpPr>
          <p:cNvPr id="3" name="Content Placeholder 2"/>
          <p:cNvSpPr>
            <a:spLocks noGrp="1"/>
          </p:cNvSpPr>
          <p:nvPr>
            <p:ph idx="1"/>
          </p:nvPr>
        </p:nvSpPr>
        <p:spPr/>
        <p:txBody>
          <a:bodyPr/>
          <a:lstStyle/>
          <a:p>
            <a:r>
              <a:rPr lang="bn-BD" dirty="0" smtClean="0"/>
              <a:t>১। এম </a:t>
            </a:r>
            <a:r>
              <a:rPr lang="bn-BD" dirty="0"/>
              <a:t>আর </a:t>
            </a:r>
            <a:r>
              <a:rPr lang="bn-BD" dirty="0" smtClean="0"/>
              <a:t>আই হলো ব্যাথাহীন এবং নিরাপদ রোগ নির্ণয় পদ্ধতি।</a:t>
            </a:r>
          </a:p>
          <a:p>
            <a:r>
              <a:rPr lang="bn-BD" dirty="0"/>
              <a:t>২। এম আর </a:t>
            </a:r>
            <a:r>
              <a:rPr lang="bn-BD" dirty="0" smtClean="0"/>
              <a:t>আই এর মাধ্যমে প্রাপ্ত  প্রত্যেকটি প্রতিবিম্ব শরীরের অভ্যন্তেরের সবকিছু দেখতে সাহায্য করে।</a:t>
            </a:r>
          </a:p>
          <a:p>
            <a:r>
              <a:rPr lang="bn-BD" dirty="0" smtClean="0"/>
              <a:t>৩। পায়ের গোড়ালি মচকানো, পিঠের ব্যাথা, ব্রেণ এবং মেরু </a:t>
            </a:r>
            <a:r>
              <a:rPr lang="bn-BD" dirty="0"/>
              <a:t>রজ্জুর বিস্তৃত প্রতিবিম্ব তৈরির </a:t>
            </a:r>
            <a:r>
              <a:rPr lang="bn-BD" dirty="0" smtClean="0"/>
              <a:t>জন্য</a:t>
            </a:r>
            <a:r>
              <a:rPr lang="bn-BD" dirty="0">
                <a:solidFill>
                  <a:prstClr val="black"/>
                </a:solidFill>
              </a:rPr>
              <a:t> এম আর আই </a:t>
            </a:r>
            <a:r>
              <a:rPr lang="bn-BD" dirty="0" smtClean="0">
                <a:solidFill>
                  <a:prstClr val="black"/>
                </a:solidFill>
              </a:rPr>
              <a:t>হলো অত্যন্ত মূল্যবান পরীক্ষা।</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81200" y="1371600"/>
            <a:ext cx="6205587" cy="46482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27364" y="1541060"/>
            <a:ext cx="6713257" cy="4467367"/>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38400" y="1444957"/>
            <a:ext cx="4920229" cy="4501486"/>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07491" y="1333499"/>
            <a:ext cx="4953001" cy="4953001"/>
          </a:xfrm>
          <a:prstGeom prst="rect">
            <a:avLst/>
          </a:prstGeom>
          <a:ln>
            <a:noFill/>
          </a:ln>
          <a:effectLst>
            <a:softEdge rad="112500"/>
          </a:effectLst>
        </p:spPr>
      </p:pic>
    </p:spTree>
    <p:extLst>
      <p:ext uri="{BB962C8B-B14F-4D97-AF65-F5344CB8AC3E}">
        <p14:creationId xmlns:p14="http://schemas.microsoft.com/office/powerpoint/2010/main" xmlns="" val="213933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nodeType="clickEffect">
                                  <p:stCondLst>
                                    <p:cond delay="0"/>
                                  </p:stCondLst>
                                  <p:childTnLst>
                                    <p:animEffect transition="out" filter="dissolv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xit" presetSubtype="12" fill="hold" nodeType="clickEffect">
                                  <p:stCondLst>
                                    <p:cond delay="0"/>
                                  </p:stCondLst>
                                  <p:childTnLst>
                                    <p:animEffect transition="out" filter="strips(downLeft)">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0" presetClass="exit" presetSubtype="0" fill="hold" nodeType="clickEffect">
                                  <p:stCondLst>
                                    <p:cond delay="0"/>
                                  </p:stCondLst>
                                  <p:childTnLst>
                                    <p:animEffect transition="out" filter="wedge">
                                      <p:cBhvr>
                                        <p:cTn id="37" dur="2000"/>
                                        <p:tgtEl>
                                          <p:spTgt spid="6"/>
                                        </p:tgtEl>
                                      </p:cBhvr>
                                    </p:animEffect>
                                    <p:set>
                                      <p:cBhvr>
                                        <p:cTn id="38" dur="1" fill="hold">
                                          <p:stCondLst>
                                            <p:cond delay="19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xit" presetSubtype="1" fill="hold" nodeType="clickEffect">
                                  <p:stCondLst>
                                    <p:cond delay="0"/>
                                  </p:stCondLst>
                                  <p:childTnLst>
                                    <p:animEffect transition="out" filter="wheel(1)">
                                      <p:cBhvr>
                                        <p:cTn id="49" dur="2000"/>
                                        <p:tgtEl>
                                          <p:spTgt spid="7"/>
                                        </p:tgtEl>
                                      </p:cBhvr>
                                    </p:animEffect>
                                    <p:set>
                                      <p:cBhvr>
                                        <p:cTn id="50" dur="1" fill="hold">
                                          <p:stCondLst>
                                            <p:cond delay="19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Effect transition="in" filter="fade">
                                      <p:cBhvr>
                                        <p:cTn id="55" dur="1000"/>
                                        <p:tgtEl>
                                          <p:spTgt spid="3">
                                            <p:txEl>
                                              <p:pRg st="0" end="0"/>
                                            </p:txEl>
                                          </p:spTgt>
                                        </p:tgtEl>
                                      </p:cBhvr>
                                    </p:animEffect>
                                    <p:anim calcmode="lin" valueType="num">
                                      <p:cBhvr>
                                        <p:cTn id="5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1" end="1"/>
                                            </p:txEl>
                                          </p:spTgt>
                                        </p:tgtEl>
                                        <p:attrNameLst>
                                          <p:attrName>style.visibility</p:attrName>
                                        </p:attrNameLst>
                                      </p:cBhvr>
                                      <p:to>
                                        <p:strVal val="visible"/>
                                      </p:to>
                                    </p:set>
                                    <p:animEffect transition="in" filter="fade">
                                      <p:cBhvr>
                                        <p:cTn id="62" dur="1000"/>
                                        <p:tgtEl>
                                          <p:spTgt spid="3">
                                            <p:txEl>
                                              <p:pRg st="1" end="1"/>
                                            </p:txEl>
                                          </p:spTgt>
                                        </p:tgtEl>
                                      </p:cBhvr>
                                    </p:animEffect>
                                    <p:anim calcmode="lin" valueType="num">
                                      <p:cBhvr>
                                        <p:cTn id="6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animEffect transition="in" filter="fade">
                                      <p:cBhvr>
                                        <p:cTn id="69" dur="1000"/>
                                        <p:tgtEl>
                                          <p:spTgt spid="3">
                                            <p:txEl>
                                              <p:pRg st="2" end="2"/>
                                            </p:txEl>
                                          </p:spTgt>
                                        </p:tgtEl>
                                      </p:cBhvr>
                                    </p:animEffect>
                                    <p:anim calcmode="lin" valueType="num">
                                      <p:cBhvr>
                                        <p:cTn id="7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6600" dirty="0" smtClean="0"/>
              <a:t>ইসিজি</a:t>
            </a:r>
            <a:endParaRPr lang="en-US" sz="6600" dirty="0"/>
          </a:p>
        </p:txBody>
      </p:sp>
      <p:sp>
        <p:nvSpPr>
          <p:cNvPr id="3" name="Content Placeholder 2"/>
          <p:cNvSpPr>
            <a:spLocks noGrp="1"/>
          </p:cNvSpPr>
          <p:nvPr>
            <p:ph idx="1"/>
          </p:nvPr>
        </p:nvSpPr>
        <p:spPr>
          <a:xfrm>
            <a:off x="457200" y="1609416"/>
            <a:ext cx="7543800" cy="4846320"/>
          </a:xfrm>
        </p:spPr>
        <p:txBody>
          <a:bodyPr/>
          <a:lstStyle/>
          <a:p>
            <a:endParaRPr lang="bn-BD" dirty="0" smtClean="0"/>
          </a:p>
          <a:p>
            <a:endParaRPr lang="bn-BD" dirty="0"/>
          </a:p>
          <a:p>
            <a:r>
              <a:rPr lang="bn-BD" dirty="0" smtClean="0"/>
              <a:t>১। হৃদপিন্ডের অস্বাভাবিক স্পন্দন যেমন – হৃদপিন্ডের স্পন্দনের হার বেশি বা কম বা অনিয়মিত কিনা তা জানা যায়।</a:t>
            </a:r>
          </a:p>
          <a:p>
            <a:r>
              <a:rPr lang="bn-BD" dirty="0" smtClean="0"/>
              <a:t>২। হার্ট অ্যাটাক যা সম্প্রতি বা কিছুদিন পূর্বে সংঘঠিত হলে জানা যায়।</a:t>
            </a:r>
          </a:p>
          <a:p>
            <a:r>
              <a:rPr lang="bn-BD" dirty="0" smtClean="0"/>
              <a:t>৩। সম্প্রসারিত হৃদপিন্ড অর্থাৎ হৃদপিন্ডের আকার বড় হয়ে গেলে জানা যায়।</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6800" y="1447801"/>
            <a:ext cx="6477000" cy="48006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88297" y="1981200"/>
            <a:ext cx="6662578" cy="3290888"/>
          </a:xfrm>
          <a:prstGeom prst="rect">
            <a:avLst/>
          </a:prstGeom>
        </p:spPr>
      </p:pic>
    </p:spTree>
    <p:extLst>
      <p:ext uri="{BB962C8B-B14F-4D97-AF65-F5344CB8AC3E}">
        <p14:creationId xmlns:p14="http://schemas.microsoft.com/office/powerpoint/2010/main" xmlns="" val="165894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3" presetClass="exit" presetSubtype="32" fill="hold" nodeType="clickEffect">
                                  <p:stCondLst>
                                    <p:cond delay="0"/>
                                  </p:stCondLst>
                                  <p:childTnLst>
                                    <p:animEffect transition="out" filter="plus(out)">
                                      <p:cBhvr>
                                        <p:cTn id="20" dur="2000"/>
                                        <p:tgtEl>
                                          <p:spTgt spid="4"/>
                                        </p:tgtEl>
                                      </p:cBhvr>
                                    </p:animEffect>
                                    <p:set>
                                      <p:cBhvr>
                                        <p:cTn id="21" dur="1" fill="hold">
                                          <p:stCondLst>
                                            <p:cond delay="19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0" presetClass="exit" presetSubtype="0" fill="hold" nodeType="clickEffect">
                                  <p:stCondLst>
                                    <p:cond delay="0"/>
                                  </p:stCondLst>
                                  <p:childTnLst>
                                    <p:animEffect transition="out" filter="wedge">
                                      <p:cBhvr>
                                        <p:cTn id="32" dur="2000"/>
                                        <p:tgtEl>
                                          <p:spTgt spid="5"/>
                                        </p:tgtEl>
                                      </p:cBhvr>
                                    </p:animEffect>
                                    <p:set>
                                      <p:cBhvr>
                                        <p:cTn id="33" dur="1" fill="hold">
                                          <p:stCondLst>
                                            <p:cond delay="19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দলীয় কাজ</a:t>
            </a:r>
            <a:endParaRPr lang="en-US" dirty="0"/>
          </a:p>
        </p:txBody>
      </p:sp>
      <p:sp>
        <p:nvSpPr>
          <p:cNvPr id="3" name="Text Placeholder 2"/>
          <p:cNvSpPr>
            <a:spLocks noGrp="1"/>
          </p:cNvSpPr>
          <p:nvPr>
            <p:ph type="body" idx="1"/>
          </p:nvPr>
        </p:nvSpPr>
        <p:spPr>
          <a:xfrm>
            <a:off x="685800" y="1828800"/>
            <a:ext cx="3822192" cy="639762"/>
          </a:xfrm>
        </p:spPr>
        <p:txBody>
          <a:bodyPr/>
          <a:lstStyle/>
          <a:p>
            <a:r>
              <a:rPr lang="bn-BD" dirty="0" smtClean="0"/>
              <a:t>দলের নাম- আর্কিমিডিস</a:t>
            </a:r>
            <a:endParaRPr lang="en-US" dirty="0"/>
          </a:p>
        </p:txBody>
      </p:sp>
      <p:sp>
        <p:nvSpPr>
          <p:cNvPr id="4" name="Content Placeholder 3"/>
          <p:cNvSpPr>
            <a:spLocks noGrp="1"/>
          </p:cNvSpPr>
          <p:nvPr>
            <p:ph sz="half" idx="2"/>
          </p:nvPr>
        </p:nvSpPr>
        <p:spPr>
          <a:xfrm>
            <a:off x="685800" y="2667000"/>
            <a:ext cx="3820055" cy="3611563"/>
          </a:xfrm>
        </p:spPr>
        <p:txBody>
          <a:bodyPr>
            <a:normAutofit/>
          </a:bodyPr>
          <a:lstStyle/>
          <a:p>
            <a:endParaRPr lang="bn-BD" sz="2400" dirty="0" smtClean="0"/>
          </a:p>
          <a:p>
            <a:r>
              <a:rPr lang="bn-BD" sz="2400" dirty="0" smtClean="0"/>
              <a:t>এক্সরে কী? রোগ নির্ণয়ে ও চিকিৎসা ক্ষেত্রে এর ব্যবহার লিখ।</a:t>
            </a:r>
            <a:endParaRPr lang="bn-BD" sz="2400" dirty="0"/>
          </a:p>
          <a:p>
            <a:endParaRPr lang="en-US" sz="2400" dirty="0"/>
          </a:p>
        </p:txBody>
      </p:sp>
      <p:sp>
        <p:nvSpPr>
          <p:cNvPr id="5" name="Text Placeholder 4"/>
          <p:cNvSpPr>
            <a:spLocks noGrp="1"/>
          </p:cNvSpPr>
          <p:nvPr>
            <p:ph type="body" sz="quarter" idx="3"/>
          </p:nvPr>
        </p:nvSpPr>
        <p:spPr>
          <a:xfrm>
            <a:off x="4495800" y="1828800"/>
            <a:ext cx="3822192" cy="639762"/>
          </a:xfrm>
        </p:spPr>
        <p:txBody>
          <a:bodyPr/>
          <a:lstStyle/>
          <a:p>
            <a:r>
              <a:rPr lang="bn-BD" dirty="0" smtClean="0"/>
              <a:t>দলের নাম – আইনস্টাইন</a:t>
            </a:r>
            <a:endParaRPr lang="en-US" dirty="0"/>
          </a:p>
        </p:txBody>
      </p:sp>
      <p:sp>
        <p:nvSpPr>
          <p:cNvPr id="6" name="Content Placeholder 5"/>
          <p:cNvSpPr>
            <a:spLocks noGrp="1"/>
          </p:cNvSpPr>
          <p:nvPr>
            <p:ph sz="quarter" idx="4"/>
          </p:nvPr>
        </p:nvSpPr>
        <p:spPr>
          <a:xfrm>
            <a:off x="4585648" y="2590800"/>
            <a:ext cx="3822192" cy="3611563"/>
          </a:xfrm>
        </p:spPr>
        <p:txBody>
          <a:bodyPr/>
          <a:lstStyle/>
          <a:p>
            <a:endParaRPr lang="bn-BD" dirty="0" smtClean="0"/>
          </a:p>
          <a:p>
            <a:r>
              <a:rPr lang="bn-BD" sz="2400" dirty="0" smtClean="0"/>
              <a:t>ইসিজি </a:t>
            </a:r>
            <a:r>
              <a:rPr lang="bn-BD" sz="2400" dirty="0"/>
              <a:t>কী? রোগ নির্ণয়ে ও চিকিৎসা ক্ষেত্রে এর ব্যবহার লিখ।</a:t>
            </a:r>
          </a:p>
        </p:txBody>
      </p:sp>
      <p:cxnSp>
        <p:nvCxnSpPr>
          <p:cNvPr id="8" name="Straight Arrow Connector 7"/>
          <p:cNvCxnSpPr/>
          <p:nvPr/>
        </p:nvCxnSpPr>
        <p:spPr>
          <a:xfrm>
            <a:off x="4572000" y="1981200"/>
            <a:ext cx="0" cy="28956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74011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1000"/>
                                        <p:tgtEl>
                                          <p:spTgt spid="6">
                                            <p:txEl>
                                              <p:pRg st="1" end="1"/>
                                            </p:txEl>
                                          </p:spTgt>
                                        </p:tgtEl>
                                      </p:cBhvr>
                                    </p:animEffect>
                                    <p:anim calcmode="lin" valueType="num">
                                      <p:cBhvr>
                                        <p:cTn id="4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295400"/>
            <a:ext cx="5723468" cy="1143000"/>
          </a:xfrm>
        </p:spPr>
        <p:txBody>
          <a:bodyPr>
            <a:noAutofit/>
          </a:bodyPr>
          <a:lstStyle/>
          <a:p>
            <a:r>
              <a:rPr lang="bn-BD" sz="6000" dirty="0" smtClean="0"/>
              <a:t>সারসংক্ষেপ</a:t>
            </a:r>
            <a:endParaRPr lang="en-US" sz="6000" dirty="0"/>
          </a:p>
        </p:txBody>
      </p:sp>
      <p:sp>
        <p:nvSpPr>
          <p:cNvPr id="3" name="Subtitle 2"/>
          <p:cNvSpPr>
            <a:spLocks noGrp="1"/>
          </p:cNvSpPr>
          <p:nvPr>
            <p:ph type="subTitle" idx="1"/>
          </p:nvPr>
        </p:nvSpPr>
        <p:spPr>
          <a:xfrm>
            <a:off x="1828800" y="2514600"/>
            <a:ext cx="5712179" cy="2286000"/>
          </a:xfrm>
        </p:spPr>
        <p:txBody>
          <a:bodyPr>
            <a:noAutofit/>
          </a:bodyPr>
          <a:lstStyle/>
          <a:p>
            <a:r>
              <a:rPr lang="bn-BD" sz="3200" dirty="0" smtClean="0">
                <a:solidFill>
                  <a:schemeClr val="accent5">
                    <a:lumMod val="50000"/>
                  </a:schemeClr>
                </a:solidFill>
              </a:rPr>
              <a:t>আমরা আজকে রোগ নির্ণয়ে পদার্থবিজ্ঞানে উদ্ভাবিত যন্ত্রপাতি সম্পর্কে  শিখলাম।  </a:t>
            </a:r>
            <a:endParaRPr lang="en-US" sz="3200" dirty="0">
              <a:solidFill>
                <a:schemeClr val="accent5">
                  <a:lumMod val="50000"/>
                </a:schemeClr>
              </a:solidFill>
            </a:endParaRPr>
          </a:p>
        </p:txBody>
      </p:sp>
    </p:spTree>
    <p:extLst>
      <p:ext uri="{BB962C8B-B14F-4D97-AF65-F5344CB8AC3E}">
        <p14:creationId xmlns:p14="http://schemas.microsoft.com/office/powerpoint/2010/main" xmlns="" val="35328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5489" y="360180"/>
            <a:ext cx="7406640" cy="1011702"/>
          </a:xfrm>
        </p:spPr>
        <p:txBody>
          <a:bodyPr>
            <a:normAutofit/>
          </a:bodyPr>
          <a:lstStyle/>
          <a:p>
            <a:pPr algn="ctr"/>
            <a:r>
              <a:rPr lang="bn-BD" sz="6000" dirty="0" smtClean="0"/>
              <a:t>মূল্যায়ন</a:t>
            </a:r>
            <a:endParaRPr lang="en-US" sz="6000" dirty="0"/>
          </a:p>
        </p:txBody>
      </p:sp>
      <p:sp>
        <p:nvSpPr>
          <p:cNvPr id="3" name="Subtitle 2"/>
          <p:cNvSpPr>
            <a:spLocks noGrp="1"/>
          </p:cNvSpPr>
          <p:nvPr>
            <p:ph type="subTitle" idx="1"/>
          </p:nvPr>
        </p:nvSpPr>
        <p:spPr>
          <a:xfrm>
            <a:off x="1367082" y="1600200"/>
            <a:ext cx="7406640" cy="4724400"/>
          </a:xfrm>
        </p:spPr>
        <p:txBody>
          <a:bodyPr>
            <a:normAutofit/>
          </a:bodyPr>
          <a:lstStyle/>
          <a:p>
            <a:endParaRPr lang="bn-BD" sz="3200" dirty="0" smtClean="0"/>
          </a:p>
          <a:p>
            <a:r>
              <a:rPr lang="bn-BD" sz="3200" dirty="0" smtClean="0"/>
              <a:t>১। চিকিৎসা ক্ষেত্রে আল্ট্রাসনোগ্রাফি কেন ব্যবহার করা হয়।</a:t>
            </a:r>
          </a:p>
          <a:p>
            <a:r>
              <a:rPr lang="bn-BD" sz="3200" dirty="0" smtClean="0"/>
              <a:t>২</a:t>
            </a:r>
            <a:r>
              <a:rPr lang="bn-BD" sz="3200" dirty="0"/>
              <a:t>। চিকিৎসা ক্ষেত্রে </a:t>
            </a:r>
            <a:r>
              <a:rPr lang="bn-BD" sz="3200" dirty="0" smtClean="0"/>
              <a:t>এমআরআই </a:t>
            </a:r>
            <a:r>
              <a:rPr lang="bn-BD" sz="3200" dirty="0"/>
              <a:t>কেন ব্যবহার করা হয়</a:t>
            </a:r>
            <a:r>
              <a:rPr lang="bn-BD" sz="3200" dirty="0" smtClean="0"/>
              <a:t>।</a:t>
            </a:r>
          </a:p>
          <a:p>
            <a:r>
              <a:rPr lang="bn-BD" sz="3200" dirty="0" smtClean="0"/>
              <a:t>৩। </a:t>
            </a:r>
            <a:r>
              <a:rPr lang="bn-BD" sz="3200" dirty="0"/>
              <a:t>চিকিৎসা ক্ষেত্রে </a:t>
            </a:r>
            <a:r>
              <a:rPr lang="bn-BD" sz="3200" dirty="0" smtClean="0"/>
              <a:t>সিটিস্ক্যান </a:t>
            </a:r>
            <a:r>
              <a:rPr lang="bn-BD" sz="3200" dirty="0"/>
              <a:t>কেন ব্যবহার করা হয়।</a:t>
            </a:r>
          </a:p>
          <a:p>
            <a:endParaRPr lang="bn-BD" sz="3200" dirty="0"/>
          </a:p>
          <a:p>
            <a:endParaRPr lang="en-US" sz="3200" dirty="0"/>
          </a:p>
        </p:txBody>
      </p:sp>
    </p:spTree>
    <p:extLst>
      <p:ext uri="{BB962C8B-B14F-4D97-AF65-F5344CB8AC3E}">
        <p14:creationId xmlns:p14="http://schemas.microsoft.com/office/powerpoint/2010/main" xmlns="" val="74628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6000" dirty="0" smtClean="0">
                <a:ln>
                  <a:solidFill>
                    <a:srgbClr val="FFFF00"/>
                  </a:solidFill>
                </a:ln>
              </a:rPr>
              <a:t>বাড়ির কাজ</a:t>
            </a:r>
            <a:endParaRPr lang="en-US" sz="6000" dirty="0">
              <a:ln>
                <a:solidFill>
                  <a:srgbClr val="FFFF00"/>
                </a:solidFill>
              </a:ln>
            </a:endParaRPr>
          </a:p>
        </p:txBody>
      </p:sp>
      <p:sp>
        <p:nvSpPr>
          <p:cNvPr id="3" name="Content Placeholder 2"/>
          <p:cNvSpPr>
            <a:spLocks noGrp="1"/>
          </p:cNvSpPr>
          <p:nvPr>
            <p:ph idx="1"/>
          </p:nvPr>
        </p:nvSpPr>
        <p:spPr/>
        <p:txBody>
          <a:bodyPr>
            <a:normAutofit/>
          </a:bodyPr>
          <a:lstStyle/>
          <a:p>
            <a:pPr algn="ctr"/>
            <a:r>
              <a:rPr lang="bn-BD" sz="3200" dirty="0" smtClean="0"/>
              <a:t> “পদার্থবিজ্ঞানের </a:t>
            </a:r>
            <a:r>
              <a:rPr lang="bn-BD" sz="3200" dirty="0"/>
              <a:t>অনুসরণে চিকিৎসা ক্ষেত্রে </a:t>
            </a:r>
            <a:r>
              <a:rPr lang="bn-BD" sz="3200" dirty="0" smtClean="0"/>
              <a:t>প্রযুক্তির উন্নতি ঘটে” –     ব্যাখ্যা কর।</a:t>
            </a:r>
            <a:endParaRPr lang="bn-BD" sz="3200" b="0" dirty="0" smtClean="0"/>
          </a:p>
          <a:p>
            <a:pPr marL="68580" indent="0">
              <a:buNone/>
            </a:pPr>
            <a:endParaRPr lang="en-US" dirty="0"/>
          </a:p>
        </p:txBody>
      </p:sp>
    </p:spTree>
    <p:extLst>
      <p:ext uri="{BB962C8B-B14F-4D97-AF65-F5344CB8AC3E}">
        <p14:creationId xmlns:p14="http://schemas.microsoft.com/office/powerpoint/2010/main" xmlns="" val="398554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3103336" cy="1524000"/>
          </a:xfrm>
        </p:spPr>
        <p:txBody>
          <a:bodyPr>
            <a:noAutofit/>
          </a:bodyPr>
          <a:lstStyle/>
          <a:p>
            <a:pPr algn="ctr"/>
            <a:r>
              <a:rPr lang="bn-BD" sz="7200" dirty="0" smtClean="0"/>
              <a:t>ধন্যবাদ</a:t>
            </a:r>
            <a:endParaRPr lang="en-US" sz="7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114800" y="1752600"/>
            <a:ext cx="4578615" cy="4343400"/>
          </a:xfrm>
          <a:prstGeom prst="rect">
            <a:avLst/>
          </a:prstGeom>
          <a:ln w="228600" cap="sq" cmpd="thickThin">
            <a:solidFill>
              <a:srgbClr val="000000"/>
            </a:solidFill>
            <a:prstDash val="solid"/>
            <a:miter lim="800000"/>
          </a:ln>
          <a:effectLst>
            <a:innerShdw blurRad="76200">
              <a:srgbClr val="000000"/>
            </a:innerShdw>
          </a:effectLst>
        </p:spPr>
      </p:pic>
      <p:sp>
        <p:nvSpPr>
          <p:cNvPr id="4" name="Text Placeholder 3"/>
          <p:cNvSpPr>
            <a:spLocks noGrp="1"/>
          </p:cNvSpPr>
          <p:nvPr>
            <p:ph type="body" sz="half" idx="2"/>
          </p:nvPr>
        </p:nvSpPr>
        <p:spPr>
          <a:xfrm>
            <a:off x="914400" y="5638800"/>
            <a:ext cx="2950936" cy="667682"/>
          </a:xfrm>
        </p:spPr>
        <p:txBody>
          <a:bodyPr/>
          <a:lstStyle/>
          <a:p>
            <a:r>
              <a:rPr lang="en-US" dirty="0" smtClean="0"/>
              <a:t>© </a:t>
            </a:r>
            <a:r>
              <a:rPr lang="en-US" dirty="0" err="1" smtClean="0"/>
              <a:t>mrinalkantisahamsc</a:t>
            </a:r>
            <a:r>
              <a:rPr lang="en-US" dirty="0" smtClean="0"/>
              <a:t> - 2013</a:t>
            </a:r>
            <a:endParaRPr lang="en-US" dirty="0"/>
          </a:p>
        </p:txBody>
      </p:sp>
    </p:spTree>
    <p:extLst>
      <p:ext uri="{BB962C8B-B14F-4D97-AF65-F5344CB8AC3E}">
        <p14:creationId xmlns:p14="http://schemas.microsoft.com/office/powerpoint/2010/main" xmlns="" val="45113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1"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anim calcmode="lin" valueType="num">
                                      <p:cBhvr>
                                        <p:cTn id="29" dur="2000" fill="hold"/>
                                        <p:tgtEl>
                                          <p:spTgt spid="2"/>
                                        </p:tgtEl>
                                        <p:attrNameLst>
                                          <p:attrName>ppt_w</p:attrName>
                                        </p:attrNameLst>
                                      </p:cBhvr>
                                      <p:tavLst>
                                        <p:tav tm="0" fmla="#ppt_w*sin(2.5*pi*$)">
                                          <p:val>
                                            <p:fltVal val="0"/>
                                          </p:val>
                                        </p:tav>
                                        <p:tav tm="100000">
                                          <p:val>
                                            <p:fltVal val="1"/>
                                          </p:val>
                                        </p:tav>
                                      </p:tavLst>
                                    </p:anim>
                                    <p:anim calcmode="lin" valueType="num">
                                      <p:cBhvr>
                                        <p:cTn id="30"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762000"/>
            <a:ext cx="7024744" cy="1143000"/>
          </a:xfrm>
        </p:spPr>
        <p:txBody>
          <a:bodyPr>
            <a:normAutofit/>
          </a:bodyPr>
          <a:lstStyle/>
          <a:p>
            <a:pPr algn="ctr"/>
            <a:r>
              <a:rPr lang="bn-BD" sz="6000" dirty="0"/>
              <a:t>পরিচিতি</a:t>
            </a:r>
            <a:endParaRPr lang="en-US" sz="6000" dirty="0"/>
          </a:p>
        </p:txBody>
      </p:sp>
      <p:sp>
        <p:nvSpPr>
          <p:cNvPr id="2" name="Text Placeholder 1"/>
          <p:cNvSpPr>
            <a:spLocks noGrp="1"/>
          </p:cNvSpPr>
          <p:nvPr>
            <p:ph type="body" idx="1"/>
          </p:nvPr>
        </p:nvSpPr>
        <p:spPr>
          <a:xfrm>
            <a:off x="1371600" y="1828800"/>
            <a:ext cx="3057148" cy="639762"/>
          </a:xfrm>
        </p:spPr>
        <p:txBody>
          <a:bodyPr>
            <a:normAutofit/>
          </a:bodyPr>
          <a:lstStyle/>
          <a:p>
            <a:pPr algn="ctr"/>
            <a:r>
              <a:rPr lang="bn-BD" sz="3200" dirty="0" smtClean="0"/>
              <a:t>শিক্ষক</a:t>
            </a:r>
            <a:endParaRPr lang="en-US" sz="3200" dirty="0"/>
          </a:p>
        </p:txBody>
      </p:sp>
      <p:sp>
        <p:nvSpPr>
          <p:cNvPr id="4" name="Content Placeholder 3"/>
          <p:cNvSpPr>
            <a:spLocks noGrp="1"/>
          </p:cNvSpPr>
          <p:nvPr>
            <p:ph sz="half" idx="2"/>
          </p:nvPr>
        </p:nvSpPr>
        <p:spPr>
          <a:xfrm>
            <a:off x="609600" y="2498203"/>
            <a:ext cx="3800856" cy="2835797"/>
          </a:xfrm>
        </p:spPr>
        <p:txBody>
          <a:bodyPr>
            <a:normAutofit lnSpcReduction="10000"/>
          </a:bodyPr>
          <a:lstStyle/>
          <a:p>
            <a:r>
              <a:rPr lang="bn-BD" dirty="0"/>
              <a:t>মৃণাল কান্তি সাহা</a:t>
            </a:r>
            <a:endParaRPr lang="en-US" dirty="0"/>
          </a:p>
          <a:p>
            <a:pPr marL="36576" indent="0">
              <a:buNone/>
            </a:pPr>
            <a:r>
              <a:rPr lang="bn-BD" sz="2000" dirty="0"/>
              <a:t>       </a:t>
            </a:r>
            <a:r>
              <a:rPr lang="bn-BD" sz="2000" dirty="0" smtClean="0"/>
              <a:t>     বি.এসসি (</a:t>
            </a:r>
            <a:r>
              <a:rPr lang="bn-BD" sz="2000" dirty="0" smtClean="0"/>
              <a:t>অনার্স</a:t>
            </a:r>
            <a:r>
              <a:rPr lang="en-US" sz="2000" dirty="0" smtClean="0"/>
              <a:t> </a:t>
            </a:r>
            <a:r>
              <a:rPr lang="bn-BD" sz="2000" smtClean="0"/>
              <a:t>) </a:t>
            </a:r>
            <a:r>
              <a:rPr lang="bn-BD" sz="2000" dirty="0" smtClean="0"/>
              <a:t>– গণিত;   	এম,এসসি </a:t>
            </a:r>
            <a:r>
              <a:rPr lang="bn-BD" sz="2000" dirty="0"/>
              <a:t>(গণিত</a:t>
            </a:r>
            <a:r>
              <a:rPr lang="bn-BD" sz="2000" dirty="0" smtClean="0"/>
              <a:t>); বি.এড</a:t>
            </a:r>
            <a:endParaRPr lang="bn-BD" sz="2000" dirty="0"/>
          </a:p>
          <a:p>
            <a:r>
              <a:rPr lang="bn-BD" dirty="0"/>
              <a:t>সহকারি শিক্ষক (গণিত)</a:t>
            </a:r>
          </a:p>
          <a:p>
            <a:r>
              <a:rPr lang="bn-BD" dirty="0"/>
              <a:t>বাংগাখাঁ উচ্চ বিদ্যালয়</a:t>
            </a:r>
          </a:p>
          <a:p>
            <a:r>
              <a:rPr lang="bn-BD" dirty="0"/>
              <a:t>জকসিন হাট, সদর, </a:t>
            </a:r>
          </a:p>
          <a:p>
            <a:r>
              <a:rPr lang="bn-BD" dirty="0"/>
              <a:t>লক্ষ্মীপুর।</a:t>
            </a:r>
          </a:p>
          <a:p>
            <a:endParaRPr lang="en-US" dirty="0"/>
          </a:p>
        </p:txBody>
      </p:sp>
      <p:sp>
        <p:nvSpPr>
          <p:cNvPr id="3" name="Text Placeholder 2"/>
          <p:cNvSpPr>
            <a:spLocks noGrp="1"/>
          </p:cNvSpPr>
          <p:nvPr>
            <p:ph type="body" sz="quarter" idx="3"/>
          </p:nvPr>
        </p:nvSpPr>
        <p:spPr>
          <a:xfrm>
            <a:off x="4792883" y="1828800"/>
            <a:ext cx="3055717" cy="639762"/>
          </a:xfrm>
        </p:spPr>
        <p:txBody>
          <a:bodyPr>
            <a:noAutofit/>
          </a:bodyPr>
          <a:lstStyle/>
          <a:p>
            <a:pPr algn="ctr"/>
            <a:r>
              <a:rPr lang="bn-BD" sz="3200" dirty="0" smtClean="0"/>
              <a:t>পাঠ</a:t>
            </a:r>
            <a:endParaRPr lang="en-US" sz="3200" dirty="0"/>
          </a:p>
        </p:txBody>
      </p:sp>
      <p:sp>
        <p:nvSpPr>
          <p:cNvPr id="5" name="Content Placeholder 4"/>
          <p:cNvSpPr>
            <a:spLocks noGrp="1"/>
          </p:cNvSpPr>
          <p:nvPr>
            <p:ph sz="quarter" idx="4"/>
          </p:nvPr>
        </p:nvSpPr>
        <p:spPr>
          <a:xfrm>
            <a:off x="4572000" y="2422003"/>
            <a:ext cx="4038600" cy="2835797"/>
          </a:xfrm>
        </p:spPr>
        <p:txBody>
          <a:bodyPr>
            <a:normAutofit/>
          </a:bodyPr>
          <a:lstStyle/>
          <a:p>
            <a:r>
              <a:rPr lang="bn-BD" dirty="0"/>
              <a:t>শ্রেণিঃ নবম</a:t>
            </a:r>
          </a:p>
          <a:p>
            <a:r>
              <a:rPr lang="bn-BD" dirty="0"/>
              <a:t>বিষয়ঃ </a:t>
            </a:r>
            <a:r>
              <a:rPr lang="bn-BD" dirty="0" smtClean="0"/>
              <a:t>পদার্থবিজ্ঞান</a:t>
            </a:r>
            <a:endParaRPr lang="bn-BD" sz="1800" dirty="0"/>
          </a:p>
          <a:p>
            <a:r>
              <a:rPr lang="bn-BD" dirty="0"/>
              <a:t>পিরিয়ডঃ </a:t>
            </a:r>
            <a:r>
              <a:rPr lang="bn-BD" dirty="0" smtClean="0"/>
              <a:t>৪র্থ </a:t>
            </a:r>
            <a:endParaRPr lang="bn-BD" dirty="0"/>
          </a:p>
          <a:p>
            <a:r>
              <a:rPr lang="bn-BD" dirty="0"/>
              <a:t>সময়ঃ </a:t>
            </a:r>
            <a:r>
              <a:rPr lang="bn-BD" dirty="0" smtClean="0"/>
              <a:t>৪০ </a:t>
            </a:r>
            <a:r>
              <a:rPr lang="bn-BD" dirty="0"/>
              <a:t>মিনিট</a:t>
            </a:r>
          </a:p>
          <a:p>
            <a:r>
              <a:rPr lang="bn-BD" dirty="0"/>
              <a:t>তারিখঃ </a:t>
            </a:r>
            <a:r>
              <a:rPr lang="bn-BD" dirty="0" smtClean="0"/>
              <a:t>২৯/০১/২০১৩ </a:t>
            </a:r>
            <a:r>
              <a:rPr lang="bn-BD" dirty="0"/>
              <a:t>খ্রিঃ</a:t>
            </a:r>
          </a:p>
          <a:p>
            <a:endParaRPr lang="en-US" dirty="0"/>
          </a:p>
        </p:txBody>
      </p:sp>
    </p:spTree>
    <p:extLst>
      <p:ext uri="{BB962C8B-B14F-4D97-AF65-F5344CB8AC3E}">
        <p14:creationId xmlns:p14="http://schemas.microsoft.com/office/powerpoint/2010/main" xmlns="" val="294605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animEffect transition="in" filter="fade">
                                      <p:cBhvr>
                                        <p:cTn id="63" dur="1000"/>
                                        <p:tgtEl>
                                          <p:spTgt spid="3">
                                            <p:txEl>
                                              <p:pRg st="0" end="0"/>
                                            </p:txEl>
                                          </p:spTgt>
                                        </p:tgtEl>
                                      </p:cBhvr>
                                    </p:animEffect>
                                    <p:anim calcmode="lin" valueType="num">
                                      <p:cBhvr>
                                        <p:cTn id="6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animEffect transition="in" filter="fade">
                                      <p:cBhvr>
                                        <p:cTn id="70" dur="1000"/>
                                        <p:tgtEl>
                                          <p:spTgt spid="5">
                                            <p:txEl>
                                              <p:pRg st="0" end="0"/>
                                            </p:txEl>
                                          </p:spTgt>
                                        </p:tgtEl>
                                      </p:cBhvr>
                                    </p:animEffect>
                                    <p:anim calcmode="lin" valueType="num">
                                      <p:cBhvr>
                                        <p:cTn id="7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xEl>
                                              <p:pRg st="1" end="1"/>
                                            </p:txEl>
                                          </p:spTgt>
                                        </p:tgtEl>
                                        <p:attrNameLst>
                                          <p:attrName>style.visibility</p:attrName>
                                        </p:attrNameLst>
                                      </p:cBhvr>
                                      <p:to>
                                        <p:strVal val="visible"/>
                                      </p:to>
                                    </p:set>
                                    <p:animEffect transition="in" filter="fade">
                                      <p:cBhvr>
                                        <p:cTn id="77" dur="1000"/>
                                        <p:tgtEl>
                                          <p:spTgt spid="5">
                                            <p:txEl>
                                              <p:pRg st="1" end="1"/>
                                            </p:txEl>
                                          </p:spTgt>
                                        </p:tgtEl>
                                      </p:cBhvr>
                                    </p:animEffect>
                                    <p:anim calcmode="lin" valueType="num">
                                      <p:cBhvr>
                                        <p:cTn id="7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
                                            <p:txEl>
                                              <p:pRg st="2" end="2"/>
                                            </p:txEl>
                                          </p:spTgt>
                                        </p:tgtEl>
                                        <p:attrNameLst>
                                          <p:attrName>style.visibility</p:attrName>
                                        </p:attrNameLst>
                                      </p:cBhvr>
                                      <p:to>
                                        <p:strVal val="visible"/>
                                      </p:to>
                                    </p:set>
                                    <p:animEffect transition="in" filter="fade">
                                      <p:cBhvr>
                                        <p:cTn id="84" dur="1000"/>
                                        <p:tgtEl>
                                          <p:spTgt spid="5">
                                            <p:txEl>
                                              <p:pRg st="2" end="2"/>
                                            </p:txEl>
                                          </p:spTgt>
                                        </p:tgtEl>
                                      </p:cBhvr>
                                    </p:animEffect>
                                    <p:anim calcmode="lin" valueType="num">
                                      <p:cBhvr>
                                        <p:cTn id="8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txEl>
                                              <p:pRg st="3" end="3"/>
                                            </p:txEl>
                                          </p:spTgt>
                                        </p:tgtEl>
                                        <p:attrNameLst>
                                          <p:attrName>style.visibility</p:attrName>
                                        </p:attrNameLst>
                                      </p:cBhvr>
                                      <p:to>
                                        <p:strVal val="visible"/>
                                      </p:to>
                                    </p:set>
                                    <p:animEffect transition="in" filter="fade">
                                      <p:cBhvr>
                                        <p:cTn id="91" dur="1000"/>
                                        <p:tgtEl>
                                          <p:spTgt spid="5">
                                            <p:txEl>
                                              <p:pRg st="3" end="3"/>
                                            </p:txEl>
                                          </p:spTgt>
                                        </p:tgtEl>
                                      </p:cBhvr>
                                    </p:animEffect>
                                    <p:anim calcmode="lin" valueType="num">
                                      <p:cBhvr>
                                        <p:cTn id="9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
                                            <p:txEl>
                                              <p:pRg st="4" end="4"/>
                                            </p:txEl>
                                          </p:spTgt>
                                        </p:tgtEl>
                                        <p:attrNameLst>
                                          <p:attrName>style.visibility</p:attrName>
                                        </p:attrNameLst>
                                      </p:cBhvr>
                                      <p:to>
                                        <p:strVal val="visible"/>
                                      </p:to>
                                    </p:set>
                                    <p:animEffect transition="in" filter="fade">
                                      <p:cBhvr>
                                        <p:cTn id="98" dur="1000"/>
                                        <p:tgtEl>
                                          <p:spTgt spid="5">
                                            <p:txEl>
                                              <p:pRg st="4" end="4"/>
                                            </p:txEl>
                                          </p:spTgt>
                                        </p:tgtEl>
                                      </p:cBhvr>
                                    </p:animEffect>
                                    <p:anim calcmode="lin" valueType="num">
                                      <p:cBhvr>
                                        <p:cTn id="9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P spid="4" grpId="0" build="p"/>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ctr"/>
            <a:r>
              <a:rPr lang="bn-BD" dirty="0"/>
              <a:t>পূর্বজ্ঞান যাচাই</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59191" y="1772915"/>
            <a:ext cx="5635787" cy="4321390"/>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05000" y="1733016"/>
            <a:ext cx="5344171" cy="45153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65313" y="1733016"/>
            <a:ext cx="5181600" cy="4439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946042" y="1774280"/>
            <a:ext cx="3276600" cy="431865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905000" y="1696730"/>
            <a:ext cx="5344171" cy="439620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043542" y="1782200"/>
            <a:ext cx="4890658" cy="422526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726842" y="1709075"/>
            <a:ext cx="5715000" cy="4486982"/>
          </a:xfrm>
          <a:prstGeom prst="rect">
            <a:avLst/>
          </a:prstGeom>
        </p:spPr>
      </p:pic>
    </p:spTree>
    <p:extLst>
      <p:ext uri="{BB962C8B-B14F-4D97-AF65-F5344CB8AC3E}">
        <p14:creationId xmlns:p14="http://schemas.microsoft.com/office/powerpoint/2010/main" xmlns="" val="13569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xit" presetSubtype="1" fill="hold" nodeType="clickEffect">
                                  <p:stCondLst>
                                    <p:cond delay="0"/>
                                  </p:stCondLst>
                                  <p:childTnLst>
                                    <p:animEffect transition="out" filter="wheel(1)">
                                      <p:cBhvr>
                                        <p:cTn id="20" dur="2000"/>
                                        <p:tgtEl>
                                          <p:spTgt spid="5"/>
                                        </p:tgtEl>
                                      </p:cBhvr>
                                    </p:animEffect>
                                    <p:set>
                                      <p:cBhvr>
                                        <p:cTn id="21" dur="1" fill="hold">
                                          <p:stCondLst>
                                            <p:cond delay="19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xit" presetSubtype="12" fill="hold" nodeType="clickEffect">
                                  <p:stCondLst>
                                    <p:cond delay="0"/>
                                  </p:stCondLst>
                                  <p:childTnLst>
                                    <p:animEffect transition="out" filter="strips(downLeft)">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nodeType="clickEffect">
                                  <p:stCondLst>
                                    <p:cond delay="0"/>
                                  </p:stCondLst>
                                  <p:childTnLst>
                                    <p:animEffect transition="out" filter="randombar(horizontal)">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8" presetClass="exit" presetSubtype="12" fill="hold" nodeType="clickEffect">
                                  <p:stCondLst>
                                    <p:cond delay="0"/>
                                  </p:stCondLst>
                                  <p:childTnLst>
                                    <p:animEffect transition="out" filter="strips(downLeft)">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1" presetClass="exit" presetSubtype="1" fill="hold" nodeType="clickEffect">
                                  <p:stCondLst>
                                    <p:cond delay="0"/>
                                  </p:stCondLst>
                                  <p:childTnLst>
                                    <p:animEffect transition="out" filter="wheel(1)">
                                      <p:cBhvr>
                                        <p:cTn id="68" dur="2000"/>
                                        <p:tgtEl>
                                          <p:spTgt spid="3"/>
                                        </p:tgtEl>
                                      </p:cBhvr>
                                    </p:animEffect>
                                    <p:set>
                                      <p:cBhvr>
                                        <p:cTn id="69" dur="1" fill="hold">
                                          <p:stCondLst>
                                            <p:cond delay="1999"/>
                                          </p:stCondLst>
                                        </p:cTn>
                                        <p:tgtEl>
                                          <p:spTgt spid="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anim calcmode="lin" valueType="num">
                                      <p:cBhvr>
                                        <p:cTn id="75" dur="1000" fill="hold"/>
                                        <p:tgtEl>
                                          <p:spTgt spid="8"/>
                                        </p:tgtEl>
                                        <p:attrNameLst>
                                          <p:attrName>ppt_x</p:attrName>
                                        </p:attrNameLst>
                                      </p:cBhvr>
                                      <p:tavLst>
                                        <p:tav tm="0">
                                          <p:val>
                                            <p:strVal val="#ppt_x"/>
                                          </p:val>
                                        </p:tav>
                                        <p:tav tm="100000">
                                          <p:val>
                                            <p:strVal val="#ppt_x"/>
                                          </p:val>
                                        </p:tav>
                                      </p:tavLst>
                                    </p:anim>
                                    <p:anim calcmode="lin" valueType="num">
                                      <p:cBhvr>
                                        <p:cTn id="7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3" presetClass="exit" presetSubtype="32" fill="hold" nodeType="clickEffect">
                                  <p:stCondLst>
                                    <p:cond delay="0"/>
                                  </p:stCondLst>
                                  <p:childTnLst>
                                    <p:animEffect transition="out" filter="plus(out)">
                                      <p:cBhvr>
                                        <p:cTn id="80" dur="2000"/>
                                        <p:tgtEl>
                                          <p:spTgt spid="8"/>
                                        </p:tgtEl>
                                      </p:cBhvr>
                                    </p:animEffect>
                                    <p:set>
                                      <p:cBhvr>
                                        <p:cTn id="81" dur="1" fill="hold">
                                          <p:stCondLst>
                                            <p:cond delay="1999"/>
                                          </p:stCondLst>
                                        </p:cTn>
                                        <p:tgtEl>
                                          <p:spTgt spid="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1000"/>
                                        <p:tgtEl>
                                          <p:spTgt spid="9"/>
                                        </p:tgtEl>
                                      </p:cBhvr>
                                    </p:animEffect>
                                    <p:anim calcmode="lin" valueType="num">
                                      <p:cBhvr>
                                        <p:cTn id="87" dur="1000" fill="hold"/>
                                        <p:tgtEl>
                                          <p:spTgt spid="9"/>
                                        </p:tgtEl>
                                        <p:attrNameLst>
                                          <p:attrName>ppt_x</p:attrName>
                                        </p:attrNameLst>
                                      </p:cBhvr>
                                      <p:tavLst>
                                        <p:tav tm="0">
                                          <p:val>
                                            <p:strVal val="#ppt_x"/>
                                          </p:val>
                                        </p:tav>
                                        <p:tav tm="100000">
                                          <p:val>
                                            <p:strVal val="#ppt_x"/>
                                          </p:val>
                                        </p:tav>
                                      </p:tavLst>
                                    </p:anim>
                                    <p:anim calcmode="lin" valueType="num">
                                      <p:cBhvr>
                                        <p:cTn id="8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4" presetClass="exit" presetSubtype="10" fill="hold" nodeType="clickEffect">
                                  <p:stCondLst>
                                    <p:cond delay="0"/>
                                  </p:stCondLst>
                                  <p:childTnLst>
                                    <p:animEffect transition="out" filter="randombar(horizontal)">
                                      <p:cBhvr>
                                        <p:cTn id="92" dur="500"/>
                                        <p:tgtEl>
                                          <p:spTgt spid="9"/>
                                        </p:tgtEl>
                                      </p:cBhvr>
                                    </p:animEffect>
                                    <p:set>
                                      <p:cBhvr>
                                        <p:cTn id="9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BD" sz="5400" dirty="0"/>
              <a:t>পাঠ ঘোষনা</a:t>
            </a:r>
            <a:endParaRPr lang="en-US" sz="5400" dirty="0"/>
          </a:p>
        </p:txBody>
      </p:sp>
      <p:sp>
        <p:nvSpPr>
          <p:cNvPr id="3" name="Content Placeholder 2"/>
          <p:cNvSpPr>
            <a:spLocks noGrp="1"/>
          </p:cNvSpPr>
          <p:nvPr>
            <p:ph idx="1"/>
          </p:nvPr>
        </p:nvSpPr>
        <p:spPr/>
        <p:txBody>
          <a:bodyPr>
            <a:normAutofit/>
          </a:bodyPr>
          <a:lstStyle/>
          <a:p>
            <a:pPr marL="0" indent="0" algn="ctr">
              <a:buNone/>
            </a:pPr>
            <a:endParaRPr lang="bn-BD" sz="4000" dirty="0" smtClean="0"/>
          </a:p>
          <a:p>
            <a:pPr marL="0" indent="0" algn="ctr">
              <a:buNone/>
            </a:pPr>
            <a:r>
              <a:rPr lang="bn-BD" sz="4000" dirty="0" smtClean="0"/>
              <a:t>জীবন বাঁচাতে পদার্থবিজ্ঞান</a:t>
            </a:r>
          </a:p>
          <a:p>
            <a:pPr marL="0" indent="0" algn="ctr">
              <a:buNone/>
            </a:pPr>
            <a:r>
              <a:rPr lang="bn-BD" sz="4000" dirty="0" smtClean="0"/>
              <a:t>(</a:t>
            </a:r>
            <a:r>
              <a:rPr lang="en-US" sz="4000" dirty="0" smtClean="0"/>
              <a:t>Physics To Save Life)</a:t>
            </a:r>
            <a:endParaRPr lang="en-US" sz="4000" dirty="0"/>
          </a:p>
        </p:txBody>
      </p:sp>
    </p:spTree>
    <p:extLst>
      <p:ext uri="{BB962C8B-B14F-4D97-AF65-F5344CB8AC3E}">
        <p14:creationId xmlns:p14="http://schemas.microsoft.com/office/powerpoint/2010/main" xmlns="" val="205206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7696200" cy="4144963"/>
          </a:xfrm>
        </p:spPr>
        <p:txBody>
          <a:bodyPr>
            <a:normAutofit lnSpcReduction="10000"/>
          </a:bodyPr>
          <a:lstStyle/>
          <a:p>
            <a:endParaRPr lang="bn-BD" dirty="0" smtClean="0"/>
          </a:p>
          <a:p>
            <a:endParaRPr lang="bn-BD" dirty="0"/>
          </a:p>
          <a:p>
            <a:pPr marL="0" indent="0">
              <a:buNone/>
            </a:pPr>
            <a:r>
              <a:rPr lang="bn-BD" sz="4400" dirty="0" smtClean="0">
                <a:sym typeface="Wingdings"/>
              </a:rPr>
              <a:t></a:t>
            </a:r>
            <a:r>
              <a:rPr lang="en-US" sz="4400" dirty="0" smtClean="0">
                <a:sym typeface="Wingdings"/>
              </a:rPr>
              <a:t> </a:t>
            </a:r>
            <a:r>
              <a:rPr lang="bn-BD" dirty="0" smtClean="0"/>
              <a:t>চিকিৎসা বিজ্ঞানে রোগ নির্ণয়ে ব্যবহৃত যন্ত্রপাতিতে </a:t>
            </a:r>
            <a:endParaRPr lang="en-US" dirty="0" smtClean="0"/>
          </a:p>
          <a:p>
            <a:pPr marL="0" indent="0">
              <a:buNone/>
            </a:pPr>
            <a:r>
              <a:rPr lang="en-US" dirty="0" smtClean="0"/>
              <a:t>         </a:t>
            </a:r>
            <a:r>
              <a:rPr lang="bn-BD" dirty="0" smtClean="0"/>
              <a:t>পদার্থবিজ্ঞানের ধারণা ও তত্ত্বের ব্যবহার ব্যাখ্যা করতে </a:t>
            </a:r>
            <a:r>
              <a:rPr lang="en-US" dirty="0" smtClean="0"/>
              <a:t>       </a:t>
            </a:r>
            <a:r>
              <a:rPr lang="bn-BD" dirty="0" smtClean="0"/>
              <a:t>পারবে।</a:t>
            </a:r>
            <a:endParaRPr lang="en-US" dirty="0" smtClean="0"/>
          </a:p>
          <a:p>
            <a:pPr marL="0" indent="0">
              <a:buNone/>
            </a:pPr>
            <a:r>
              <a:rPr lang="bn-BD" sz="4800" dirty="0">
                <a:sym typeface="Wingdings"/>
              </a:rPr>
              <a:t></a:t>
            </a:r>
            <a:r>
              <a:rPr lang="bn-BD" dirty="0">
                <a:sym typeface="Wingdings"/>
              </a:rPr>
              <a:t> </a:t>
            </a:r>
            <a:r>
              <a:rPr lang="bn-BD" dirty="0" smtClean="0"/>
              <a:t>সঠিক চিকিৎসার জন্য ভোগ নির্ণয়ের প্রয়োজনীয়তা </a:t>
            </a:r>
            <a:endParaRPr lang="en-US" dirty="0" smtClean="0"/>
          </a:p>
          <a:p>
            <a:pPr marL="0" indent="0">
              <a:buNone/>
            </a:pPr>
            <a:r>
              <a:rPr lang="en-US" dirty="0" smtClean="0"/>
              <a:t>            </a:t>
            </a:r>
            <a:r>
              <a:rPr lang="bn-BD" dirty="0" smtClean="0"/>
              <a:t>সম্পর্কে নিজ সচেতন হবে এবং অন্যদের সচেতন</a:t>
            </a:r>
            <a:r>
              <a:rPr lang="en-US" dirty="0"/>
              <a:t> </a:t>
            </a:r>
            <a:r>
              <a:rPr lang="bn-BD" dirty="0" smtClean="0"/>
              <a:t> </a:t>
            </a:r>
            <a:r>
              <a:rPr lang="en-US" dirty="0" smtClean="0"/>
              <a:t>      </a:t>
            </a:r>
            <a:r>
              <a:rPr lang="bn-BD" dirty="0" smtClean="0"/>
              <a:t>করতে পারবে।</a:t>
            </a:r>
            <a:endParaRPr lang="en-US" dirty="0"/>
          </a:p>
          <a:p>
            <a:pPr marL="0" indent="0">
              <a:buNone/>
            </a:pPr>
            <a:r>
              <a:rPr lang="bn-BD" sz="4800" dirty="0">
                <a:sym typeface="Wingdings"/>
              </a:rPr>
              <a:t></a:t>
            </a:r>
            <a:r>
              <a:rPr lang="en-US" sz="3900" dirty="0" smtClean="0"/>
              <a:t> </a:t>
            </a:r>
            <a:r>
              <a:rPr lang="bn-BD" dirty="0" smtClean="0"/>
              <a:t>রোগ নির্ণয়ে বিজ্ঞান ও প্রযুক্তির প্রশংসা করতে পারবে।</a:t>
            </a:r>
            <a:endParaRPr lang="en-US" dirty="0"/>
          </a:p>
        </p:txBody>
      </p:sp>
      <p:sp>
        <p:nvSpPr>
          <p:cNvPr id="2" name="Title 1"/>
          <p:cNvSpPr>
            <a:spLocks noGrp="1"/>
          </p:cNvSpPr>
          <p:nvPr>
            <p:ph type="title"/>
          </p:nvPr>
        </p:nvSpPr>
        <p:spPr/>
        <p:txBody>
          <a:bodyPr>
            <a:normAutofit/>
          </a:bodyPr>
          <a:lstStyle/>
          <a:p>
            <a:r>
              <a:rPr lang="bn-BD" sz="6000" dirty="0">
                <a:solidFill>
                  <a:prstClr val="black"/>
                </a:solidFill>
                <a:latin typeface="Franklin Gothic Book"/>
              </a:rPr>
              <a:t>শিখনফল</a:t>
            </a:r>
            <a:endParaRPr lang="en-US" sz="6000" dirty="0"/>
          </a:p>
        </p:txBody>
      </p:sp>
    </p:spTree>
    <p:extLst>
      <p:ext uri="{BB962C8B-B14F-4D97-AF65-F5344CB8AC3E}">
        <p14:creationId xmlns:p14="http://schemas.microsoft.com/office/powerpoint/2010/main" xmlns="" val="395145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6000" dirty="0"/>
              <a:t>উপস্থাপন</a:t>
            </a:r>
            <a:endParaRPr lang="en-US" sz="6000" dirty="0"/>
          </a:p>
        </p:txBody>
      </p:sp>
      <p:sp>
        <p:nvSpPr>
          <p:cNvPr id="3" name="Content Placeholder 2"/>
          <p:cNvSpPr>
            <a:spLocks noGrp="1"/>
          </p:cNvSpPr>
          <p:nvPr>
            <p:ph idx="1"/>
          </p:nvPr>
        </p:nvSpPr>
        <p:spPr>
          <a:xfrm>
            <a:off x="1143000" y="1524000"/>
            <a:ext cx="7498080" cy="4800600"/>
          </a:xfrm>
        </p:spPr>
        <p:txBody>
          <a:bodyPr>
            <a:normAutofit/>
          </a:bodyPr>
          <a:lstStyle/>
          <a:p>
            <a:pPr marL="82296" indent="0" algn="ctr">
              <a:buNone/>
            </a:pPr>
            <a:r>
              <a:rPr lang="bn-BD" sz="4400" dirty="0" smtClean="0"/>
              <a:t>রোগ নির্ণয়ে ব্যবহৃত যন্ত্রপাতি</a:t>
            </a:r>
          </a:p>
          <a:p>
            <a:pPr marL="82296" indent="0" algn="ctr">
              <a:buNone/>
            </a:pPr>
            <a:endParaRPr lang="bn-BD" sz="4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62200" y="2286000"/>
            <a:ext cx="497840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Oval 5"/>
          <p:cNvSpPr/>
          <p:nvPr/>
        </p:nvSpPr>
        <p:spPr>
          <a:xfrm>
            <a:off x="1155700" y="3390900"/>
            <a:ext cx="7391400" cy="1524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dirty="0" err="1" smtClean="0"/>
              <a:t>Xray</a:t>
            </a:r>
            <a:endParaRPr lang="en-US" sz="8800"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00826" y="2286000"/>
            <a:ext cx="5501148" cy="3789680"/>
          </a:xfrm>
          <a:prstGeom prst="rect">
            <a:avLst/>
          </a:prstGeom>
          <a:ln>
            <a:noFill/>
          </a:ln>
          <a:effectLst>
            <a:softEdge rad="112500"/>
          </a:effectLst>
        </p:spPr>
      </p:pic>
      <p:sp>
        <p:nvSpPr>
          <p:cNvPr id="8" name="Snip Diagonal Corner Rectangle 7"/>
          <p:cNvSpPr/>
          <p:nvPr/>
        </p:nvSpPr>
        <p:spPr>
          <a:xfrm>
            <a:off x="2093899" y="2382982"/>
            <a:ext cx="5486400" cy="312420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5400" dirty="0" smtClean="0"/>
              <a:t>আল্ট্রাসনোগ্রাফি</a:t>
            </a:r>
            <a:endParaRPr lang="en-US" sz="5400" dirty="0"/>
          </a:p>
        </p:txBody>
      </p:sp>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20901" y="2286000"/>
            <a:ext cx="5422899" cy="3814762"/>
          </a:xfrm>
          <a:prstGeom prst="rect">
            <a:avLst/>
          </a:prstGeom>
          <a:ln>
            <a:noFill/>
          </a:ln>
          <a:effectLst>
            <a:softEdge rad="112500"/>
          </a:effectLst>
        </p:spPr>
      </p:pic>
      <p:sp>
        <p:nvSpPr>
          <p:cNvPr id="11" name="Snip and Round Single Corner Rectangle 10"/>
          <p:cNvSpPr/>
          <p:nvPr/>
        </p:nvSpPr>
        <p:spPr>
          <a:xfrm>
            <a:off x="2134508" y="2556329"/>
            <a:ext cx="5409292" cy="2916382"/>
          </a:xfrm>
          <a:prstGeom prst="snip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n-BD" sz="8800" dirty="0" smtClean="0"/>
              <a:t>সিটিস্ক্যান</a:t>
            </a:r>
            <a:endParaRPr lang="en-US" sz="8800" dirty="0"/>
          </a:p>
        </p:txBody>
      </p:sp>
      <p:pic>
        <p:nvPicPr>
          <p:cNvPr id="12" name="Picture 1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298562" y="2206489"/>
            <a:ext cx="5042038" cy="3776662"/>
          </a:xfrm>
          <a:prstGeom prst="rect">
            <a:avLst/>
          </a:prstGeom>
          <a:ln>
            <a:noFill/>
          </a:ln>
          <a:effectLst>
            <a:softEdge rad="112500"/>
          </a:effectLst>
        </p:spPr>
      </p:pic>
      <p:sp>
        <p:nvSpPr>
          <p:cNvPr id="14" name="Rounded Rectangle 13"/>
          <p:cNvSpPr/>
          <p:nvPr/>
        </p:nvSpPr>
        <p:spPr>
          <a:xfrm>
            <a:off x="2138137" y="2286000"/>
            <a:ext cx="5678502" cy="363681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BD" sz="6600" dirty="0" smtClean="0"/>
              <a:t>এম আর আই</a:t>
            </a:r>
            <a:endParaRPr lang="en-US" sz="6600" dirty="0"/>
          </a:p>
        </p:txBody>
      </p:sp>
      <p:pic>
        <p:nvPicPr>
          <p:cNvPr id="15" name="Picture 1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362200" y="2234044"/>
            <a:ext cx="4800600" cy="3844305"/>
          </a:xfrm>
          <a:prstGeom prst="rect">
            <a:avLst/>
          </a:prstGeom>
        </p:spPr>
      </p:pic>
      <p:sp>
        <p:nvSpPr>
          <p:cNvPr id="16" name="Snip Same Side Corner Rectangle 15"/>
          <p:cNvSpPr/>
          <p:nvPr/>
        </p:nvSpPr>
        <p:spPr>
          <a:xfrm>
            <a:off x="2488329" y="2192482"/>
            <a:ext cx="4852271" cy="35052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dirty="0" smtClean="0"/>
              <a:t>ইসিজি</a:t>
            </a:r>
            <a:endParaRPr lang="en-US" sz="11500" dirty="0"/>
          </a:p>
        </p:txBody>
      </p:sp>
    </p:spTree>
    <p:extLst>
      <p:ext uri="{BB962C8B-B14F-4D97-AF65-F5344CB8AC3E}">
        <p14:creationId xmlns:p14="http://schemas.microsoft.com/office/powerpoint/2010/main" xmlns="" val="202168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3" presetClass="exit" presetSubtype="32" fill="hold" nodeType="clickEffect">
                                  <p:stCondLst>
                                    <p:cond delay="0"/>
                                  </p:stCondLst>
                                  <p:childTnLst>
                                    <p:animEffect transition="out" filter="plus(out)">
                                      <p:cBhvr>
                                        <p:cTn id="26" dur="2000"/>
                                        <p:tgtEl>
                                          <p:spTgt spid="4"/>
                                        </p:tgtEl>
                                      </p:cBhvr>
                                    </p:animEffect>
                                    <p:set>
                                      <p:cBhvr>
                                        <p:cTn id="27" dur="1" fill="hold">
                                          <p:stCondLst>
                                            <p:cond delay="19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1" nodeType="clickEffect">
                                  <p:stCondLst>
                                    <p:cond delay="0"/>
                                  </p:stCondLst>
                                  <p:childTnLst>
                                    <p:animEffect transition="out" filter="dissolv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0" presetClass="exit" presetSubtype="0" fill="hold" nodeType="clickEffect">
                                  <p:stCondLst>
                                    <p:cond delay="0"/>
                                  </p:stCondLst>
                                  <p:childTnLst>
                                    <p:animEffect transition="out" filter="wedge">
                                      <p:cBhvr>
                                        <p:cTn id="50" dur="2000"/>
                                        <p:tgtEl>
                                          <p:spTgt spid="7"/>
                                        </p:tgtEl>
                                      </p:cBhvr>
                                    </p:animEffect>
                                    <p:set>
                                      <p:cBhvr>
                                        <p:cTn id="51" dur="1" fill="hold">
                                          <p:stCondLst>
                                            <p:cond delay="1999"/>
                                          </p:stCondLst>
                                        </p:cTn>
                                        <p:tgtEl>
                                          <p:spTgt spid="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3" presetClass="exit" presetSubtype="32" fill="hold" grpId="1" nodeType="clickEffect">
                                  <p:stCondLst>
                                    <p:cond delay="0"/>
                                  </p:stCondLst>
                                  <p:childTnLst>
                                    <p:animEffect transition="out" filter="plus(out)">
                                      <p:cBhvr>
                                        <p:cTn id="62" dur="2000"/>
                                        <p:tgtEl>
                                          <p:spTgt spid="8"/>
                                        </p:tgtEl>
                                      </p:cBhvr>
                                    </p:animEffect>
                                    <p:set>
                                      <p:cBhvr>
                                        <p:cTn id="63" dur="1" fill="hold">
                                          <p:stCondLst>
                                            <p:cond delay="1999"/>
                                          </p:stCondLst>
                                        </p:cTn>
                                        <p:tgtEl>
                                          <p:spTgt spid="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1000"/>
                                        <p:tgtEl>
                                          <p:spTgt spid="9"/>
                                        </p:tgtEl>
                                      </p:cBhvr>
                                    </p:animEffect>
                                    <p:anim calcmode="lin" valueType="num">
                                      <p:cBhvr>
                                        <p:cTn id="69" dur="1000" fill="hold"/>
                                        <p:tgtEl>
                                          <p:spTgt spid="9"/>
                                        </p:tgtEl>
                                        <p:attrNameLst>
                                          <p:attrName>ppt_x</p:attrName>
                                        </p:attrNameLst>
                                      </p:cBhvr>
                                      <p:tavLst>
                                        <p:tav tm="0">
                                          <p:val>
                                            <p:strVal val="#ppt_x"/>
                                          </p:val>
                                        </p:tav>
                                        <p:tav tm="100000">
                                          <p:val>
                                            <p:strVal val="#ppt_x"/>
                                          </p:val>
                                        </p:tav>
                                      </p:tavLst>
                                    </p:anim>
                                    <p:anim calcmode="lin" valueType="num">
                                      <p:cBhvr>
                                        <p:cTn id="7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3" presetClass="exit" presetSubtype="32" fill="hold" nodeType="clickEffect">
                                  <p:stCondLst>
                                    <p:cond delay="0"/>
                                  </p:stCondLst>
                                  <p:childTnLst>
                                    <p:animEffect transition="out" filter="plus(out)">
                                      <p:cBhvr>
                                        <p:cTn id="74" dur="2000"/>
                                        <p:tgtEl>
                                          <p:spTgt spid="9"/>
                                        </p:tgtEl>
                                      </p:cBhvr>
                                    </p:animEffect>
                                    <p:set>
                                      <p:cBhvr>
                                        <p:cTn id="75" dur="1" fill="hold">
                                          <p:stCondLst>
                                            <p:cond delay="1999"/>
                                          </p:stCondLst>
                                        </p:cTn>
                                        <p:tgtEl>
                                          <p:spTgt spid="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1" presetClass="exit" presetSubtype="1" fill="hold" grpId="1" nodeType="clickEffect">
                                  <p:stCondLst>
                                    <p:cond delay="0"/>
                                  </p:stCondLst>
                                  <p:childTnLst>
                                    <p:animEffect transition="out" filter="wheel(1)">
                                      <p:cBhvr>
                                        <p:cTn id="86" dur="2000"/>
                                        <p:tgtEl>
                                          <p:spTgt spid="11"/>
                                        </p:tgtEl>
                                      </p:cBhvr>
                                    </p:animEffect>
                                    <p:set>
                                      <p:cBhvr>
                                        <p:cTn id="87" dur="1" fill="hold">
                                          <p:stCondLst>
                                            <p:cond delay="1999"/>
                                          </p:stCondLst>
                                        </p:cTn>
                                        <p:tgtEl>
                                          <p:spTgt spid="1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1000"/>
                                        <p:tgtEl>
                                          <p:spTgt spid="12"/>
                                        </p:tgtEl>
                                      </p:cBhvr>
                                    </p:animEffect>
                                    <p:anim calcmode="lin" valueType="num">
                                      <p:cBhvr>
                                        <p:cTn id="93" dur="1000" fill="hold"/>
                                        <p:tgtEl>
                                          <p:spTgt spid="12"/>
                                        </p:tgtEl>
                                        <p:attrNameLst>
                                          <p:attrName>ppt_x</p:attrName>
                                        </p:attrNameLst>
                                      </p:cBhvr>
                                      <p:tavLst>
                                        <p:tav tm="0">
                                          <p:val>
                                            <p:strVal val="#ppt_x"/>
                                          </p:val>
                                        </p:tav>
                                        <p:tav tm="100000">
                                          <p:val>
                                            <p:strVal val="#ppt_x"/>
                                          </p:val>
                                        </p:tav>
                                      </p:tavLst>
                                    </p:anim>
                                    <p:anim calcmode="lin" valueType="num">
                                      <p:cBhvr>
                                        <p:cTn id="9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3" presetClass="exit" presetSubtype="32" fill="hold" nodeType="clickEffect">
                                  <p:stCondLst>
                                    <p:cond delay="0"/>
                                  </p:stCondLst>
                                  <p:childTnLst>
                                    <p:animEffect transition="out" filter="plus(out)">
                                      <p:cBhvr>
                                        <p:cTn id="98" dur="2000"/>
                                        <p:tgtEl>
                                          <p:spTgt spid="12"/>
                                        </p:tgtEl>
                                      </p:cBhvr>
                                    </p:animEffect>
                                    <p:set>
                                      <p:cBhvr>
                                        <p:cTn id="99" dur="1" fill="hold">
                                          <p:stCondLst>
                                            <p:cond delay="1999"/>
                                          </p:stCondLst>
                                        </p:cTn>
                                        <p:tgtEl>
                                          <p:spTgt spid="12"/>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1000"/>
                                        <p:tgtEl>
                                          <p:spTgt spid="14"/>
                                        </p:tgtEl>
                                      </p:cBhvr>
                                    </p:animEffect>
                                    <p:anim calcmode="lin" valueType="num">
                                      <p:cBhvr>
                                        <p:cTn id="105" dur="1000" fill="hold"/>
                                        <p:tgtEl>
                                          <p:spTgt spid="14"/>
                                        </p:tgtEl>
                                        <p:attrNameLst>
                                          <p:attrName>ppt_x</p:attrName>
                                        </p:attrNameLst>
                                      </p:cBhvr>
                                      <p:tavLst>
                                        <p:tav tm="0">
                                          <p:val>
                                            <p:strVal val="#ppt_x"/>
                                          </p:val>
                                        </p:tav>
                                        <p:tav tm="100000">
                                          <p:val>
                                            <p:strVal val="#ppt_x"/>
                                          </p:val>
                                        </p:tav>
                                      </p:tavLst>
                                    </p:anim>
                                    <p:anim calcmode="lin" valueType="num">
                                      <p:cBhvr>
                                        <p:cTn id="10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9" presetClass="exit" presetSubtype="0" fill="hold" grpId="1" nodeType="clickEffect">
                                  <p:stCondLst>
                                    <p:cond delay="0"/>
                                  </p:stCondLst>
                                  <p:childTnLst>
                                    <p:animEffect transition="out" filter="dissolve">
                                      <p:cBhvr>
                                        <p:cTn id="110" dur="500"/>
                                        <p:tgtEl>
                                          <p:spTgt spid="14"/>
                                        </p:tgtEl>
                                      </p:cBhvr>
                                    </p:animEffect>
                                    <p:set>
                                      <p:cBhvr>
                                        <p:cTn id="111" dur="1" fill="hold">
                                          <p:stCondLst>
                                            <p:cond delay="499"/>
                                          </p:stCondLst>
                                        </p:cTn>
                                        <p:tgtEl>
                                          <p:spTgt spid="14"/>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fade">
                                      <p:cBhvr>
                                        <p:cTn id="116" dur="1000"/>
                                        <p:tgtEl>
                                          <p:spTgt spid="15"/>
                                        </p:tgtEl>
                                      </p:cBhvr>
                                    </p:animEffect>
                                    <p:anim calcmode="lin" valueType="num">
                                      <p:cBhvr>
                                        <p:cTn id="117" dur="1000" fill="hold"/>
                                        <p:tgtEl>
                                          <p:spTgt spid="15"/>
                                        </p:tgtEl>
                                        <p:attrNameLst>
                                          <p:attrName>ppt_x</p:attrName>
                                        </p:attrNameLst>
                                      </p:cBhvr>
                                      <p:tavLst>
                                        <p:tav tm="0">
                                          <p:val>
                                            <p:strVal val="#ppt_x"/>
                                          </p:val>
                                        </p:tav>
                                        <p:tav tm="100000">
                                          <p:val>
                                            <p:strVal val="#ppt_x"/>
                                          </p:val>
                                        </p:tav>
                                      </p:tavLst>
                                    </p:anim>
                                    <p:anim calcmode="lin" valueType="num">
                                      <p:cBhvr>
                                        <p:cTn id="1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nodeType="clickEffect">
                                  <p:stCondLst>
                                    <p:cond delay="0"/>
                                  </p:stCondLst>
                                  <p:childTnLst>
                                    <p:animEffect transition="out" filter="randombar(horizontal)">
                                      <p:cBhvr>
                                        <p:cTn id="122" dur="500"/>
                                        <p:tgtEl>
                                          <p:spTgt spid="15"/>
                                        </p:tgtEl>
                                      </p:cBhvr>
                                    </p:animEffect>
                                    <p:set>
                                      <p:cBhvr>
                                        <p:cTn id="123" dur="1" fill="hold">
                                          <p:stCondLst>
                                            <p:cond delay="499"/>
                                          </p:stCondLst>
                                        </p:cTn>
                                        <p:tgtEl>
                                          <p:spTgt spid="1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0" presetClass="exit" presetSubtype="0" fill="hold" grpId="1" nodeType="clickEffect">
                                  <p:stCondLst>
                                    <p:cond delay="0"/>
                                  </p:stCondLst>
                                  <p:childTnLst>
                                    <p:animEffect transition="out" filter="wedge">
                                      <p:cBhvr>
                                        <p:cTn id="134" dur="2000"/>
                                        <p:tgtEl>
                                          <p:spTgt spid="16"/>
                                        </p:tgtEl>
                                      </p:cBhvr>
                                    </p:animEffect>
                                    <p:set>
                                      <p:cBhvr>
                                        <p:cTn id="135"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6" grpId="1" animBg="1"/>
      <p:bldP spid="8" grpId="0" animBg="1"/>
      <p:bldP spid="8" grpId="1" animBg="1"/>
      <p:bldP spid="11" grpId="0" animBg="1"/>
      <p:bldP spid="11" grpId="1" animBg="1"/>
      <p:bldP spid="14" grpId="0" animBg="1"/>
      <p:bldP spid="14" grpId="1" animBg="1"/>
      <p:bldP spid="16" grpId="0"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6600" dirty="0" smtClean="0"/>
              <a:t>এক্সরে</a:t>
            </a:r>
            <a:endParaRPr lang="en-US" sz="6600" dirty="0"/>
          </a:p>
        </p:txBody>
      </p:sp>
      <p:sp>
        <p:nvSpPr>
          <p:cNvPr id="3" name="Content Placeholder 2"/>
          <p:cNvSpPr>
            <a:spLocks noGrp="1"/>
          </p:cNvSpPr>
          <p:nvPr>
            <p:ph sz="quarter" idx="1"/>
          </p:nvPr>
        </p:nvSpPr>
        <p:spPr/>
        <p:txBody>
          <a:bodyPr/>
          <a:lstStyle/>
          <a:p>
            <a:pPr marL="0" indent="0">
              <a:buNone/>
            </a:pPr>
            <a:r>
              <a:rPr lang="bn-BD" dirty="0" smtClean="0"/>
              <a:t>১। স্থানচ্যুত হাড়, হাড়ে ফাটল, ভেঙে যাওয়া হাড়া ইত্যাদি এক্সরের সাহায্যে খুব সহজেই সনাক্ত করা যায়।</a:t>
            </a:r>
          </a:p>
          <a:p>
            <a:pPr marL="0" indent="0">
              <a:buNone/>
            </a:pPr>
            <a:r>
              <a:rPr lang="bn-BD" dirty="0" smtClean="0"/>
              <a:t>২। বুকের এক্সরের সাহায্যে ফুসফুসের রোগ যেমন- নিউমোনিয়া, ফুসফুসের ক্যান্সার ইত্যাদি নির্ণয় করা যায়।</a:t>
            </a:r>
          </a:p>
          <a:p>
            <a:pPr marL="0" indent="0">
              <a:buNone/>
            </a:pPr>
            <a:r>
              <a:rPr lang="bn-BD" dirty="0" smtClean="0"/>
              <a:t>৩। পেটের এক্সেরের সাহায্যে অন্ত্রের প্রতিবন্ধকতা সনাক্ত করা যায়।</a:t>
            </a:r>
          </a:p>
          <a:p>
            <a:pPr marL="0" indent="0">
              <a:buNone/>
            </a:pPr>
            <a:r>
              <a:rPr lang="bn-BD" dirty="0" smtClean="0"/>
              <a:t>৪। দাঁতের গোড়ায় ঘা এবং ক্ষয় নির্ণয়ে এক্সরে ব্যবহৃত হয়।</a:t>
            </a:r>
          </a:p>
          <a:p>
            <a:pPr marL="0" indent="0">
              <a:buNone/>
            </a:pPr>
            <a:r>
              <a:rPr lang="bn-BD" dirty="0" smtClean="0"/>
              <a:t>৫। এক্সরের সাহায্যে পিত্ত থলি ও কিডনির পাথরকে সনাক্ত করা যায়।</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83327" y="1468641"/>
            <a:ext cx="5562600" cy="5110935"/>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52379" y="1468641"/>
            <a:ext cx="6224495" cy="5120150"/>
          </a:xfrm>
          <a:prstGeom prst="rect">
            <a:avLst/>
          </a:prstGeom>
        </p:spPr>
      </p:pic>
    </p:spTree>
    <p:extLst>
      <p:ext uri="{BB962C8B-B14F-4D97-AF65-F5344CB8AC3E}">
        <p14:creationId xmlns:p14="http://schemas.microsoft.com/office/powerpoint/2010/main" xmlns="" val="342666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nodeType="clickEffect">
                                  <p:stCondLst>
                                    <p:cond delay="0"/>
                                  </p:stCondLst>
                                  <p:childTnLst>
                                    <p:animEffect transition="out" filter="barn(inVertical)">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xit" presetSubtype="32" fill="hold" nodeType="clickEffect">
                                  <p:stCondLst>
                                    <p:cond delay="0"/>
                                  </p:stCondLst>
                                  <p:childTnLst>
                                    <p:animEffect transition="out" filter="diamond(out)">
                                      <p:cBhvr>
                                        <p:cTn id="32" dur="2000"/>
                                        <p:tgtEl>
                                          <p:spTgt spid="5"/>
                                        </p:tgtEl>
                                      </p:cBhvr>
                                    </p:animEffect>
                                    <p:set>
                                      <p:cBhvr>
                                        <p:cTn id="33" dur="1" fill="hold">
                                          <p:stCondLst>
                                            <p:cond delay="19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1000"/>
                                        <p:tgtEl>
                                          <p:spTgt spid="3">
                                            <p:txEl>
                                              <p:pRg st="0" end="0"/>
                                            </p:txEl>
                                          </p:spTgt>
                                        </p:tgtEl>
                                      </p:cBhvr>
                                    </p:animEffect>
                                    <p:anim calcmode="lin" valueType="num">
                                      <p:cBhvr>
                                        <p:cTn id="3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1000"/>
                                        <p:tgtEl>
                                          <p:spTgt spid="3">
                                            <p:txEl>
                                              <p:pRg st="1" end="1"/>
                                            </p:txEl>
                                          </p:spTgt>
                                        </p:tgtEl>
                                      </p:cBhvr>
                                    </p:animEffect>
                                    <p:anim calcmode="lin" valueType="num">
                                      <p:cBhvr>
                                        <p:cTn id="4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fade">
                                      <p:cBhvr>
                                        <p:cTn id="52" dur="1000"/>
                                        <p:tgtEl>
                                          <p:spTgt spid="3">
                                            <p:txEl>
                                              <p:pRg st="2" end="2"/>
                                            </p:txEl>
                                          </p:spTgt>
                                        </p:tgtEl>
                                      </p:cBhvr>
                                    </p:animEffect>
                                    <p:anim calcmode="lin" valueType="num">
                                      <p:cBhvr>
                                        <p:cTn id="5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fade">
                                      <p:cBhvr>
                                        <p:cTn id="59" dur="1000"/>
                                        <p:tgtEl>
                                          <p:spTgt spid="3">
                                            <p:txEl>
                                              <p:pRg st="3" end="3"/>
                                            </p:txEl>
                                          </p:spTgt>
                                        </p:tgtEl>
                                      </p:cBhvr>
                                    </p:animEffect>
                                    <p:anim calcmode="lin" valueType="num">
                                      <p:cBhvr>
                                        <p:cTn id="6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fade">
                                      <p:cBhvr>
                                        <p:cTn id="66" dur="1000"/>
                                        <p:tgtEl>
                                          <p:spTgt spid="3">
                                            <p:txEl>
                                              <p:pRg st="4" end="4"/>
                                            </p:txEl>
                                          </p:spTgt>
                                        </p:tgtEl>
                                      </p:cBhvr>
                                    </p:animEffect>
                                    <p:anim calcmode="lin" valueType="num">
                                      <p:cBhvr>
                                        <p:cTn id="6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52600"/>
            <a:ext cx="7620000" cy="4419600"/>
          </a:xfrm>
        </p:spPr>
        <p:txBody>
          <a:bodyPr>
            <a:normAutofit/>
          </a:bodyPr>
          <a:lstStyle/>
          <a:p>
            <a:r>
              <a:rPr lang="bn-BD" sz="3100" dirty="0" smtClean="0"/>
              <a:t>১। আল্ট্রাসনোগ্রাফির সবচেয়ে গুরুত্বপূর্ণ ব্যবহার স্ত্রীরোগ এবং প্রসূতিবিজ্ঞানে। </a:t>
            </a:r>
            <a:br>
              <a:rPr lang="bn-BD" sz="3100" dirty="0" smtClean="0"/>
            </a:br>
            <a:r>
              <a:rPr lang="bn-BD" sz="3100" dirty="0" smtClean="0"/>
              <a:t>২। এর সাহায্যে ভ্রুণের আকার, পূর্ণতা, ভ্রূণের স্বাভাবিক বা অস্বাভাবিক অবস্থান জানা যায়।</a:t>
            </a:r>
            <a:br>
              <a:rPr lang="bn-BD" sz="3100" dirty="0" smtClean="0"/>
            </a:br>
            <a:r>
              <a:rPr lang="bn-BD" sz="3100" dirty="0" smtClean="0"/>
              <a:t>৩। পিত্তপাথর, হৃদযন্ত্রের ত্রুটি এবং টিউমার শনাক্তকরণে এটি ব্যবহার করা হয়।</a:t>
            </a:r>
            <a:br>
              <a:rPr lang="bn-BD" sz="3100" dirty="0" smtClean="0"/>
            </a:br>
            <a:r>
              <a:rPr lang="bn-BD" sz="3100" dirty="0" smtClean="0"/>
              <a:t>৪। এক্সরের তুলনায় এটি অধিকতর নিরাপদ রোগ নির্ণয় পদ্ধতি। </a:t>
            </a:r>
            <a:br>
              <a:rPr lang="bn-BD" sz="3100" dirty="0" smtClean="0"/>
            </a:br>
            <a:r>
              <a:rPr lang="bn-BD" sz="1600" dirty="0"/>
              <a:t/>
            </a:r>
            <a:br>
              <a:rPr lang="bn-BD" sz="1600" dirty="0"/>
            </a:br>
            <a:r>
              <a:rPr lang="bn-BD" sz="1600" dirty="0" smtClean="0"/>
              <a:t/>
            </a:r>
            <a:br>
              <a:rPr lang="bn-BD" sz="1600" dirty="0" smtClean="0"/>
            </a:br>
            <a:endParaRPr lang="en-US" sz="1600" dirty="0"/>
          </a:p>
        </p:txBody>
      </p:sp>
      <p:sp>
        <p:nvSpPr>
          <p:cNvPr id="3" name="Content Placeholder 2"/>
          <p:cNvSpPr>
            <a:spLocks noGrp="1"/>
          </p:cNvSpPr>
          <p:nvPr>
            <p:ph idx="1"/>
          </p:nvPr>
        </p:nvSpPr>
        <p:spPr>
          <a:xfrm>
            <a:off x="762000" y="685800"/>
            <a:ext cx="7543800" cy="990600"/>
          </a:xfrm>
        </p:spPr>
        <p:txBody>
          <a:bodyPr>
            <a:normAutofit/>
          </a:bodyPr>
          <a:lstStyle/>
          <a:p>
            <a:pPr algn="ctr"/>
            <a:r>
              <a:rPr lang="bn-BD" sz="5400" dirty="0" smtClean="0"/>
              <a:t>আল্ট্রাসনোগ্রাফি</a:t>
            </a:r>
            <a:endParaRPr lang="en-US" sz="5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33600" y="1589423"/>
            <a:ext cx="4787900" cy="4682439"/>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57580" y="1785086"/>
            <a:ext cx="5728855" cy="4291111"/>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82623" y="1785086"/>
            <a:ext cx="5689854" cy="4533748"/>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981169" y="1905506"/>
            <a:ext cx="4966607" cy="4291111"/>
          </a:xfrm>
          <a:prstGeom prst="rect">
            <a:avLst/>
          </a:prstGeom>
          <a:ln>
            <a:noFill/>
          </a:ln>
          <a:effectLst>
            <a:softEdge rad="112500"/>
          </a:effectLst>
        </p:spPr>
      </p:pic>
      <p:pic>
        <p:nvPicPr>
          <p:cNvPr id="8" name="Picture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731818" y="1785086"/>
            <a:ext cx="5591464" cy="4203766"/>
          </a:xfrm>
          <a:prstGeom prst="rect">
            <a:avLst/>
          </a:prstGeom>
          <a:ln>
            <a:noFill/>
          </a:ln>
          <a:effectLst>
            <a:softEdge rad="112500"/>
          </a:effectLst>
        </p:spPr>
      </p:pic>
    </p:spTree>
    <p:extLst>
      <p:ext uri="{BB962C8B-B14F-4D97-AF65-F5344CB8AC3E}">
        <p14:creationId xmlns:p14="http://schemas.microsoft.com/office/powerpoint/2010/main" xmlns="" val="280743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xit" presetSubtype="0" fill="hold" nodeType="clickEffect">
                                  <p:stCondLst>
                                    <p:cond delay="0"/>
                                  </p:stCondLst>
                                  <p:childTnLst>
                                    <p:animEffect transition="out" filter="wedge">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xit" presetSubtype="0" fill="hold" nodeType="clickEffect">
                                  <p:stCondLst>
                                    <p:cond delay="0"/>
                                  </p:stCondLst>
                                  <p:childTnLst>
                                    <p:animEffect transition="out" filter="wedge">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3" presetClass="exit" presetSubtype="32" fill="hold" nodeType="clickEffect">
                                  <p:stCondLst>
                                    <p:cond delay="0"/>
                                  </p:stCondLst>
                                  <p:childTnLst>
                                    <p:animEffect transition="out" filter="plus(out)">
                                      <p:cBhvr>
                                        <p:cTn id="37" dur="2000"/>
                                        <p:tgtEl>
                                          <p:spTgt spid="6"/>
                                        </p:tgtEl>
                                      </p:cBhvr>
                                    </p:animEffect>
                                    <p:set>
                                      <p:cBhvr>
                                        <p:cTn id="38" dur="1" fill="hold">
                                          <p:stCondLst>
                                            <p:cond delay="19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8" presetClass="exit" presetSubtype="12" fill="hold" nodeType="clickEffect">
                                  <p:stCondLst>
                                    <p:cond delay="0"/>
                                  </p:stCondLst>
                                  <p:childTnLst>
                                    <p:animEffect transition="out" filter="strips(downLeft)">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nodeType="clickEffect">
                                  <p:stCondLst>
                                    <p:cond delay="0"/>
                                  </p:stCondLst>
                                  <p:childTnLst>
                                    <p:animEffect transition="out" filter="dissolve">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normAutofit/>
          </a:bodyPr>
          <a:lstStyle/>
          <a:p>
            <a:pPr algn="ctr"/>
            <a:r>
              <a:rPr lang="bn-BD" sz="5400" dirty="0" smtClean="0"/>
              <a:t>সিটিস্ক্যান</a:t>
            </a:r>
            <a:endParaRPr lang="en-US" sz="5400" dirty="0"/>
          </a:p>
        </p:txBody>
      </p:sp>
      <p:sp>
        <p:nvSpPr>
          <p:cNvPr id="3" name="Content Placeholder 2"/>
          <p:cNvSpPr>
            <a:spLocks noGrp="1"/>
          </p:cNvSpPr>
          <p:nvPr>
            <p:ph idx="1"/>
          </p:nvPr>
        </p:nvSpPr>
        <p:spPr>
          <a:xfrm>
            <a:off x="457200" y="1676400"/>
            <a:ext cx="8229600" cy="4898136"/>
          </a:xfrm>
        </p:spPr>
        <p:txBody>
          <a:bodyPr/>
          <a:lstStyle/>
          <a:p>
            <a:endParaRPr lang="bn-BD" dirty="0" smtClean="0"/>
          </a:p>
          <a:p>
            <a:r>
              <a:rPr lang="bn-BD" dirty="0" smtClean="0"/>
              <a:t>১। সিটিস্ক্যানের সাহায্যে শরীরের নরম টিস্যু, রক্তবাহী শিরা বা ধম্নী, ফুসফুস, ব্রেণ ইত্যাদির ত্রিমাত্রিক ছবি পাওয়া যায়।</a:t>
            </a:r>
          </a:p>
          <a:p>
            <a:r>
              <a:rPr lang="bn-BD" dirty="0" smtClean="0"/>
              <a:t>২। যকৃত, ফুসফুস এবং অগ্নাশয়ের ক্যান্সার সনাক্ত করার কাজে সিটিস্ক্যান ব্যবহৃত হয়।</a:t>
            </a:r>
          </a:p>
          <a:p>
            <a:r>
              <a:rPr lang="bn-BD" dirty="0" smtClean="0"/>
              <a:t>৩। </a:t>
            </a:r>
            <a:r>
              <a:rPr lang="bn-BD" dirty="0"/>
              <a:t>মাথায় সিটিস্ক্যানের </a:t>
            </a:r>
            <a:r>
              <a:rPr lang="bn-BD" dirty="0" smtClean="0"/>
              <a:t>সাহায্যে মস্তিষ্কের ভেতরের কোনো ধরনের রক্তপাত, ধমনীর ফুলা এবং টিউমারের উপস্থিতি সম্পর্কে জানা যায়।</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33600" y="1600200"/>
            <a:ext cx="4800600" cy="4622333"/>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52934" y="1581013"/>
            <a:ext cx="4876800" cy="4622332"/>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16139" y="1676400"/>
            <a:ext cx="4683918" cy="4683918"/>
          </a:xfrm>
          <a:prstGeom prst="rect">
            <a:avLst/>
          </a:prstGeom>
          <a:ln>
            <a:noFill/>
          </a:ln>
          <a:effectLst>
            <a:softEdge rad="112500"/>
          </a:effectLst>
        </p:spPr>
      </p:pic>
    </p:spTree>
    <p:extLst>
      <p:ext uri="{BB962C8B-B14F-4D97-AF65-F5344CB8AC3E}">
        <p14:creationId xmlns:p14="http://schemas.microsoft.com/office/powerpoint/2010/main" xmlns="" val="37412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xit" presetSubtype="32" fill="hold" nodeType="clickEffect">
                                  <p:stCondLst>
                                    <p:cond delay="0"/>
                                  </p:stCondLst>
                                  <p:childTnLst>
                                    <p:animEffect transition="out" filter="plus(out)">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nodeType="clickEffect">
                                  <p:stCondLst>
                                    <p:cond delay="0"/>
                                  </p:stCondLst>
                                  <p:childTnLst>
                                    <p:animEffect transition="out" filter="randombar(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fade">
                                      <p:cBhvr>
                                        <p:cTn id="43" dur="1000"/>
                                        <p:tgtEl>
                                          <p:spTgt spid="3">
                                            <p:txEl>
                                              <p:pRg st="1" end="1"/>
                                            </p:txEl>
                                          </p:spTgt>
                                        </p:tgtEl>
                                      </p:cBhvr>
                                    </p:animEffect>
                                    <p:anim calcmode="lin" valueType="num">
                                      <p:cBhvr>
                                        <p:cTn id="4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1000"/>
                                        <p:tgtEl>
                                          <p:spTgt spid="3">
                                            <p:txEl>
                                              <p:pRg st="2" end="2"/>
                                            </p:txEl>
                                          </p:spTgt>
                                        </p:tgtEl>
                                      </p:cBhvr>
                                    </p:animEffect>
                                    <p:anim calcmode="lin" valueType="num">
                                      <p:cBhvr>
                                        <p:cTn id="5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fade">
                                      <p:cBhvr>
                                        <p:cTn id="57" dur="1000"/>
                                        <p:tgtEl>
                                          <p:spTgt spid="3">
                                            <p:txEl>
                                              <p:pRg st="3" end="3"/>
                                            </p:txEl>
                                          </p:spTgt>
                                        </p:tgtEl>
                                      </p:cBhvr>
                                    </p:animEffect>
                                    <p:anim calcmode="lin" valueType="num">
                                      <p:cBhvr>
                                        <p:cTn id="5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11.xml.rels><?xml version="1.0" encoding="UTF-8" standalone="yes"?>
<Relationships xmlns="http://schemas.openxmlformats.org/package/2006/relationships"><Relationship Id="rId1" Type="http://schemas.openxmlformats.org/officeDocument/2006/relationships/image" Target="../media/image13.jpeg"/></Relationships>
</file>

<file path=ppt/theme/_rels/theme12.xml.rels><?xml version="1.0" encoding="UTF-8" standalone="yes"?>
<Relationships xmlns="http://schemas.openxmlformats.org/package/2006/relationships"><Relationship Id="rId1" Type="http://schemas.openxmlformats.org/officeDocument/2006/relationships/image" Target="../media/image14.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_rels/theme7.xml.rels><?xml version="1.0" encoding="UTF-8" standalone="yes"?>
<Relationships xmlns="http://schemas.openxmlformats.org/package/2006/relationships"><Relationship Id="rId1" Type="http://schemas.openxmlformats.org/officeDocument/2006/relationships/image" Target="../media/image11.jpeg"/></Relationships>
</file>

<file path=ppt/theme/_rels/theme8.xml.rels><?xml version="1.0" encoding="UTF-8" standalone="yes"?>
<Relationships xmlns="http://schemas.openxmlformats.org/package/2006/relationships"><Relationship Id="rId1" Type="http://schemas.openxmlformats.org/officeDocument/2006/relationships/image" Target="../media/image12.jpeg"/></Relationships>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5.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9.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443</Words>
  <Application>Microsoft Office PowerPoint</Application>
  <PresentationFormat>On-screen Show (4:3)</PresentationFormat>
  <Paragraphs>76</Paragraphs>
  <Slides>16</Slides>
  <Notes>0</Notes>
  <HiddenSlides>0</HiddenSlides>
  <MMClips>0</MMClips>
  <ScaleCrop>false</ScaleCrop>
  <HeadingPairs>
    <vt:vector size="4" baseType="variant">
      <vt:variant>
        <vt:lpstr>Theme</vt:lpstr>
      </vt:variant>
      <vt:variant>
        <vt:i4>12</vt:i4>
      </vt:variant>
      <vt:variant>
        <vt:lpstr>Slide Titles</vt:lpstr>
      </vt:variant>
      <vt:variant>
        <vt:i4>16</vt:i4>
      </vt:variant>
    </vt:vector>
  </HeadingPairs>
  <TitlesOfParts>
    <vt:vector size="28" baseType="lpstr">
      <vt:lpstr>Civic</vt:lpstr>
      <vt:lpstr>Austin</vt:lpstr>
      <vt:lpstr>Urban</vt:lpstr>
      <vt:lpstr>Pushpin</vt:lpstr>
      <vt:lpstr>Waveform</vt:lpstr>
      <vt:lpstr>Solstice</vt:lpstr>
      <vt:lpstr>Oriel</vt:lpstr>
      <vt:lpstr>NewsPrint</vt:lpstr>
      <vt:lpstr>1_Urban</vt:lpstr>
      <vt:lpstr>1_Solstice</vt:lpstr>
      <vt:lpstr>Opulent</vt:lpstr>
      <vt:lpstr>Perspective</vt:lpstr>
      <vt:lpstr>ধন্যবাদ</vt:lpstr>
      <vt:lpstr>পরিচিতি</vt:lpstr>
      <vt:lpstr>পূর্বজ্ঞান যাচাই</vt:lpstr>
      <vt:lpstr>পাঠ ঘোষনা</vt:lpstr>
      <vt:lpstr>শিখনফল</vt:lpstr>
      <vt:lpstr>উপস্থাপন</vt:lpstr>
      <vt:lpstr>এক্সরে</vt:lpstr>
      <vt:lpstr>১। আল্ট্রাসনোগ্রাফির সবচেয়ে গুরুত্বপূর্ণ ব্যবহার স্ত্রীরোগ এবং প্রসূতিবিজ্ঞানে।  ২। এর সাহায্যে ভ্রুণের আকার, পূর্ণতা, ভ্রূণের স্বাভাবিক বা অস্বাভাবিক অবস্থান জানা যায়। ৩। পিত্তপাথর, হৃদযন্ত্রের ত্রুটি এবং টিউমার শনাক্তকরণে এটি ব্যবহার করা হয়। ৪। এক্সরের তুলনায় এটি অধিকতর নিরাপদ রোগ নির্ণয় পদ্ধতি।    </vt:lpstr>
      <vt:lpstr>সিটিস্ক্যান</vt:lpstr>
      <vt:lpstr>এম আর আই</vt:lpstr>
      <vt:lpstr>ইসিজি</vt:lpstr>
      <vt:lpstr>দলীয় কাজ</vt:lpstr>
      <vt:lpstr>সারসংক্ষেপ</vt:lpstr>
      <vt:lpstr>মূল্যায়ন</vt:lpstr>
      <vt:lpstr>বাড়ির কাজ</vt:lpstr>
      <vt:lpstr>ধন্যবাদ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ধন্যবাদ</dc:title>
  <dc:creator>Doel-1612i3</dc:creator>
  <cp:lastModifiedBy>Mrinal Kanti Saha (M.Sc)</cp:lastModifiedBy>
  <cp:revision>84</cp:revision>
  <dcterms:created xsi:type="dcterms:W3CDTF">2013-01-29T06:05:35Z</dcterms:created>
  <dcterms:modified xsi:type="dcterms:W3CDTF">2013-05-22T06:56:04Z</dcterms:modified>
</cp:coreProperties>
</file>